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83" r:id="rId18"/>
    <p:sldId id="276" r:id="rId19"/>
    <p:sldId id="277" r:id="rId20"/>
    <p:sldId id="278" r:id="rId21"/>
    <p:sldId id="280" r:id="rId22"/>
    <p:sldId id="281" r:id="rId23"/>
    <p:sldId id="282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6019D-5894-44B6-B55F-38C698492071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9CDF-FCBF-47B4-836A-B3475DEAD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70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13F37-B3FB-43E8-BE8F-E829367F6AFB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E8DD-0F99-4A9F-8EC3-54F0D9E06D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59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382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379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6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33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7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38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45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222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110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79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01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11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62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808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92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26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055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48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99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672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252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65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19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47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10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5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07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84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8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52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6B9E7-7859-4D30-A38F-457CE561252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4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90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2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56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69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9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44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26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08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1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12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3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4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35368" y="2046987"/>
            <a:ext cx="12114008" cy="971100"/>
          </a:xfrm>
          <a:prstGeom prst="rect">
            <a:avLst/>
          </a:prstGeom>
        </p:spPr>
        <p:txBody>
          <a:bodyPr wrap="square" lIns="960000" tIns="0" rIns="0" bIns="0">
            <a:spAutoFit/>
          </a:bodyPr>
          <a:lstStyle/>
          <a:p>
            <a:pPr algn="ctr" defTabSz="914354">
              <a:lnSpc>
                <a:spcPct val="150000"/>
              </a:lnSpc>
            </a:pPr>
            <a:r>
              <a:rPr lang="ru-RU" sz="4800" dirty="0" smtClean="0">
                <a:solidFill>
                  <a:prstClr val="white"/>
                </a:solidFill>
                <a:latin typeface="Merriweather"/>
              </a:rPr>
              <a:t>«Имя существительное»</a:t>
            </a:r>
            <a:endParaRPr lang="ru-RU" sz="4800" dirty="0">
              <a:solidFill>
                <a:prstClr val="white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38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573618" y="2153958"/>
            <a:ext cx="11042649" cy="4429721"/>
          </a:xfrm>
          <a:prstGeom prst="roundRect">
            <a:avLst/>
          </a:prstGeom>
          <a:solidFill>
            <a:srgbClr val="DADEE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defTabSz="914354">
              <a:lnSpc>
                <a:spcPct val="150000"/>
              </a:lnSpc>
            </a:pPr>
            <a:endParaRPr lang="en-US" sz="3733" dirty="0">
              <a:solidFill>
                <a:prstClr val="black"/>
              </a:solidFill>
              <a:latin typeface="Roboto"/>
            </a:endParaRPr>
          </a:p>
          <a:p>
            <a:pPr defTabSz="914354">
              <a:lnSpc>
                <a:spcPct val="150000"/>
              </a:lnSpc>
            </a:pPr>
            <a:endParaRPr lang="ru-RU" sz="3733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1594" y="1241111"/>
            <a:ext cx="11618381" cy="692460"/>
          </a:xfrm>
          <a:prstGeom prst="round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ru-RU" sz="3467" i="1" dirty="0">
                <a:solidFill>
                  <a:prstClr val="black"/>
                </a:solidFill>
                <a:latin typeface="Roboto"/>
              </a:rPr>
              <a:t>Во сне Никодим увидел себя </a:t>
            </a:r>
            <a:r>
              <a:rPr lang="ru-RU" sz="3467" i="1" dirty="0">
                <a:solidFill>
                  <a:srgbClr val="238C00"/>
                </a:solidFill>
                <a:latin typeface="Roboto"/>
              </a:rPr>
              <a:t>мотыльком</a:t>
            </a:r>
            <a:r>
              <a:rPr lang="ru-RU" sz="3467" i="1" dirty="0">
                <a:solidFill>
                  <a:prstClr val="black"/>
                </a:solidFill>
                <a:latin typeface="Roboto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87619" y="2422425"/>
            <a:ext cx="8044460" cy="698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Мотыльком 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– сущ.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87619" y="3438918"/>
            <a:ext cx="9890943" cy="698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33" dirty="0">
                <a:solidFill>
                  <a:prstClr val="black"/>
                </a:solidFill>
                <a:latin typeface="Roboto"/>
              </a:rPr>
              <a:t> (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Кем?</a:t>
            </a:r>
            <a:r>
              <a:rPr lang="en-US" sz="2933" dirty="0">
                <a:solidFill>
                  <a:prstClr val="black"/>
                </a:solidFill>
                <a:latin typeface="Roboto"/>
              </a:rPr>
              <a:t>)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 </a:t>
            </a:r>
            <a:r>
              <a:rPr lang="ru-RU" sz="2933" i="1" dirty="0">
                <a:solidFill>
                  <a:prstClr val="black"/>
                </a:solidFill>
                <a:latin typeface="Roboto"/>
              </a:rPr>
              <a:t>мотыльком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</a:t>
            </a:r>
          </a:p>
          <a:p>
            <a:pPr defTabSz="914354">
              <a:lnSpc>
                <a:spcPct val="150000"/>
              </a:lnSpc>
            </a:pPr>
            <a:r>
              <a:rPr lang="ru-RU" sz="2933" dirty="0">
                <a:solidFill>
                  <a:prstClr val="black"/>
                </a:solidFill>
                <a:latin typeface="Roboto"/>
              </a:rPr>
              <a:t>    Н. ф. – мотылёк.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5590" y="4717709"/>
            <a:ext cx="9882972" cy="698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33" dirty="0">
                <a:solidFill>
                  <a:prstClr val="black"/>
                </a:solidFill>
                <a:latin typeface="Roboto"/>
              </a:rPr>
              <a:t> 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Пост. – </a:t>
            </a:r>
            <a:r>
              <a:rPr lang="ru-RU" sz="2933" dirty="0" err="1">
                <a:solidFill>
                  <a:prstClr val="black"/>
                </a:solidFill>
                <a:latin typeface="Roboto"/>
              </a:rPr>
              <a:t>нариц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., </a:t>
            </a:r>
            <a:r>
              <a:rPr lang="ru-RU" sz="2933" dirty="0" err="1">
                <a:solidFill>
                  <a:prstClr val="black"/>
                </a:solidFill>
                <a:latin typeface="Roboto"/>
              </a:rPr>
              <a:t>одуш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., 2-е </a:t>
            </a:r>
            <a:r>
              <a:rPr lang="ru-RU" sz="2933" dirty="0" err="1">
                <a:solidFill>
                  <a:prstClr val="black"/>
                </a:solidFill>
                <a:latin typeface="Roboto"/>
              </a:rPr>
              <a:t>скл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., м. р. </a:t>
            </a:r>
          </a:p>
          <a:p>
            <a:pPr defTabSz="914354">
              <a:lnSpc>
                <a:spcPct val="150000"/>
              </a:lnSpc>
            </a:pPr>
            <a:r>
              <a:rPr lang="ru-RU" sz="2933" dirty="0" err="1">
                <a:solidFill>
                  <a:prstClr val="black"/>
                </a:solidFill>
                <a:latin typeface="Roboto"/>
              </a:rPr>
              <a:t>непост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 – </a:t>
            </a:r>
            <a:r>
              <a:rPr lang="ru-RU" sz="2933" dirty="0" err="1">
                <a:solidFill>
                  <a:prstClr val="black"/>
                </a:solidFill>
                <a:latin typeface="Roboto"/>
              </a:rPr>
              <a:t>тв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 п., ед. ч.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87617" y="5616945"/>
            <a:ext cx="10172544" cy="698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33" dirty="0">
                <a:solidFill>
                  <a:prstClr val="black"/>
                </a:solidFill>
                <a:latin typeface="Roboto"/>
              </a:rPr>
              <a:t> 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Увидел себя (</a:t>
            </a:r>
            <a:r>
              <a:rPr lang="ru-RU" sz="2933" spc="133" dirty="0">
                <a:solidFill>
                  <a:prstClr val="black"/>
                </a:solidFill>
                <a:latin typeface="Roboto"/>
              </a:rPr>
              <a:t>кем?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) </a:t>
            </a:r>
            <a:r>
              <a:rPr lang="ru-RU" sz="2933" i="1" dirty="0">
                <a:solidFill>
                  <a:prstClr val="black"/>
                </a:solidFill>
                <a:latin typeface="Roboto"/>
              </a:rPr>
              <a:t>мотыльком</a:t>
            </a:r>
            <a:r>
              <a:rPr lang="ru-RU" sz="2933" dirty="0">
                <a:solidFill>
                  <a:prstClr val="black"/>
                </a:solidFill>
                <a:latin typeface="Roboto"/>
              </a:rPr>
              <a:t>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435613" y="6316060"/>
            <a:ext cx="2064000" cy="0"/>
          </a:xfrm>
          <a:prstGeom prst="line">
            <a:avLst/>
          </a:prstGeom>
          <a:ln w="19050">
            <a:solidFill>
              <a:srgbClr val="238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20037" y="256763"/>
            <a:ext cx="7697337" cy="98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srgbClr val="238C00"/>
                </a:solidFill>
                <a:latin typeface="Merriweather"/>
                <a:ea typeface="Open Sans" panose="020B0606030504020204" pitchFamily="34" charset="0"/>
                <a:cs typeface="Open Sans" panose="020B0606030504020204" pitchFamily="34" charset="0"/>
              </a:rPr>
              <a:t>Разберём существительное! </a:t>
            </a:r>
          </a:p>
        </p:txBody>
      </p:sp>
    </p:spTree>
    <p:extLst>
      <p:ext uri="{BB962C8B-B14F-4D97-AF65-F5344CB8AC3E}">
        <p14:creationId xmlns:p14="http://schemas.microsoft.com/office/powerpoint/2010/main" xmlns="" val="237750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  <p:bldP spid="19" grpId="0"/>
      <p:bldP spid="20" grpId="0" build="p"/>
      <p:bldP spid="21" grpId="0" build="p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527051" y="93386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Подходят к лицам мужского и </a:t>
            </a:r>
            <a:r>
              <a:rPr lang="ru-RU" sz="3733">
                <a:solidFill>
                  <a:srgbClr val="00B050"/>
                </a:solidFill>
                <a:latin typeface="Roboto"/>
              </a:rPr>
              <a:t>женского пола.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27050" y="331534"/>
            <a:ext cx="11137901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Существительные общего рода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770073" y="1837199"/>
            <a:ext cx="4641819" cy="4707208"/>
          </a:xfrm>
          <a:prstGeom prst="verticalScroll">
            <a:avLst>
              <a:gd name="adj" fmla="val 786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5190496" y="2815987"/>
            <a:ext cx="2547968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плакса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ябеда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зануда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соня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тихоня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недотёпа</a:t>
            </a:r>
          </a:p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413750" y="2140910"/>
            <a:ext cx="3364501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Характеристика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380783" y="3278433"/>
            <a:ext cx="6858000" cy="6858000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946373" y="1942731"/>
            <a:ext cx="2659948" cy="1172676"/>
          </a:xfrm>
          <a:prstGeom prst="wedgeRoundRectCallout">
            <a:avLst>
              <a:gd name="adj1" fmla="val 9194"/>
              <a:gd name="adj2" fmla="val 72544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Это о тебе или обо мне?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480" y="3115407"/>
            <a:ext cx="6858000" cy="68580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8587992" y="1813706"/>
            <a:ext cx="3158009" cy="1333373"/>
          </a:xfrm>
          <a:prstGeom prst="wedgeRoundRectCallout">
            <a:avLst>
              <a:gd name="adj1" fmla="val 9194"/>
              <a:gd name="adj2" fmla="val 72544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i="1" dirty="0">
                <a:solidFill>
                  <a:prstClr val="black"/>
                </a:solidFill>
                <a:latin typeface="Roboto"/>
              </a:rPr>
              <a:t>Ужасный зануда 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или </a:t>
            </a:r>
            <a:r>
              <a:rPr lang="ru-RU" sz="2667" i="1" dirty="0">
                <a:solidFill>
                  <a:prstClr val="black"/>
                </a:solidFill>
                <a:latin typeface="Roboto"/>
              </a:rPr>
              <a:t>ужасная зануда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62189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 animBg="1"/>
      <p:bldP spid="18" grpId="0" build="p"/>
      <p:bldP spid="12" grpId="0"/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27050" y="331534"/>
            <a:ext cx="11137901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Три типа склонения существительных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7051" y="1549449"/>
            <a:ext cx="3456517" cy="10523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white"/>
                </a:solidFill>
                <a:latin typeface="Roboto"/>
              </a:rPr>
              <a:t>1-е склонение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2250" y="4216023"/>
            <a:ext cx="833919" cy="7428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dirty="0">
                <a:solidFill>
                  <a:prstClr val="black"/>
                </a:solidFill>
                <a:latin typeface="Roboto"/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69205" y="4216023"/>
            <a:ext cx="833919" cy="7428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dirty="0">
                <a:solidFill>
                  <a:prstClr val="black"/>
                </a:solidFill>
                <a:latin typeface="Roboto"/>
              </a:rPr>
              <a:t>я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79340" y="2982406"/>
            <a:ext cx="3151939" cy="75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srgbClr val="ED7D31"/>
                </a:solidFill>
                <a:latin typeface="Roboto"/>
              </a:rPr>
              <a:t>Женский и мужской род</a:t>
            </a:r>
            <a:endParaRPr lang="ru-RU" sz="2667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1256657" y="5250322"/>
            <a:ext cx="2909048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667" i="1" dirty="0">
                <a:solidFill>
                  <a:prstClr val="black"/>
                </a:solidFill>
                <a:latin typeface="Roboto"/>
              </a:rPr>
              <a:t>книга, дядя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16389" y="1549449"/>
            <a:ext cx="3376945" cy="1052352"/>
          </a:xfrm>
          <a:prstGeom prst="roundRect">
            <a:avLst/>
          </a:prstGeom>
          <a:solidFill>
            <a:srgbClr val="5D6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white"/>
                </a:solidFill>
                <a:latin typeface="Roboto"/>
              </a:rPr>
              <a:t>2-е склонение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45506" y="4216023"/>
            <a:ext cx="833919" cy="742861"/>
          </a:xfrm>
          <a:prstGeom prst="rect">
            <a:avLst/>
          </a:prstGeom>
          <a:noFill/>
          <a:ln w="38100"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 sz="48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2461" y="4216023"/>
            <a:ext cx="833919" cy="742861"/>
          </a:xfrm>
          <a:prstGeom prst="rect">
            <a:avLst/>
          </a:prstGeom>
          <a:noFill/>
          <a:ln w="38100"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dirty="0">
                <a:solidFill>
                  <a:prstClr val="black"/>
                </a:solidFill>
                <a:latin typeface="Roboto"/>
              </a:rPr>
              <a:t>о</a:t>
            </a: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4468677" y="2982406"/>
            <a:ext cx="3151939" cy="75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srgbClr val="5D6C89"/>
                </a:solidFill>
                <a:latin typeface="Roboto"/>
              </a:rPr>
              <a:t>Мужской и средний род</a:t>
            </a:r>
            <a:endParaRPr lang="ru-RU" sz="26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4717361" y="5250322"/>
            <a:ext cx="2909048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667" i="1" dirty="0">
                <a:solidFill>
                  <a:prstClr val="black"/>
                </a:solidFill>
                <a:latin typeface="Roboto"/>
              </a:rPr>
              <a:t>отец, небо, море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59415" y="4216023"/>
            <a:ext cx="833919" cy="742861"/>
          </a:xfrm>
          <a:prstGeom prst="rect">
            <a:avLst/>
          </a:prstGeom>
          <a:noFill/>
          <a:ln w="38100"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dirty="0">
                <a:solidFill>
                  <a:prstClr val="black"/>
                </a:solidFill>
                <a:latin typeface="Roboto"/>
              </a:rPr>
              <a:t>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08434" y="1549449"/>
            <a:ext cx="3505201" cy="105235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white"/>
                </a:solidFill>
                <a:latin typeface="Roboto"/>
              </a:rPr>
              <a:t>3-е склонение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12611" y="4216023"/>
            <a:ext cx="833919" cy="74286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 sz="48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8409407" y="2982406"/>
            <a:ext cx="3151939" cy="75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srgbClr val="00B050"/>
                </a:solidFill>
                <a:latin typeface="Roboto"/>
              </a:rPr>
              <a:t>Женский род</a:t>
            </a:r>
            <a:endParaRPr lang="ru-RU" sz="2667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8986724" y="5250322"/>
            <a:ext cx="2909048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667" i="1" dirty="0">
                <a:solidFill>
                  <a:prstClr val="black"/>
                </a:solidFill>
                <a:latin typeface="Roboto"/>
              </a:rPr>
              <a:t>соль, мышь</a:t>
            </a:r>
          </a:p>
        </p:txBody>
      </p:sp>
    </p:spTree>
    <p:extLst>
      <p:ext uri="{BB962C8B-B14F-4D97-AF65-F5344CB8AC3E}">
        <p14:creationId xmlns:p14="http://schemas.microsoft.com/office/powerpoint/2010/main" xmlns="" val="289228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5" grpId="0" animBg="1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7944709" y="2916804"/>
            <a:ext cx="4020831" cy="2035144"/>
          </a:xfrm>
          <a:prstGeom prst="wedgeRoundRectCallout">
            <a:avLst>
              <a:gd name="adj1" fmla="val -9156"/>
              <a:gd name="adj2" fmla="val 82471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400" dirty="0">
                <a:solidFill>
                  <a:prstClr val="black"/>
                </a:solidFill>
                <a:latin typeface="Roboto"/>
              </a:rPr>
              <a:t>Нужно только определить склонение – и мы сразу можем определить, как изменяется слово! 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27050" y="331534"/>
            <a:ext cx="11137901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При склонении у каждого типа существительных схожие окончания.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606513" y="1618356"/>
          <a:ext cx="2072755" cy="3733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72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3-е</a:t>
                      </a:r>
                      <a:r>
                        <a:rPr lang="ru-RU" sz="2700" i="0" baseline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ru-RU" sz="2700" i="0" baseline="0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скл</a:t>
                      </a:r>
                      <a:r>
                        <a:rPr lang="ru-RU" sz="2700" i="0" baseline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.</a:t>
                      </a:r>
                      <a:endParaRPr lang="ru-RU" sz="2700" i="0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мышь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мыш</a:t>
                      </a:r>
                      <a:r>
                        <a:rPr lang="ru-RU" sz="2700" i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sz="27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мыш</a:t>
                      </a:r>
                      <a:r>
                        <a:rPr lang="ru-RU" sz="2700" i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sz="27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>
                          <a:solidFill>
                            <a:schemeClr val="dk1"/>
                          </a:solidFill>
                        </a:rPr>
                        <a:t>мышь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мышь</a:t>
                      </a:r>
                      <a:r>
                        <a:rPr lang="ru-RU" sz="2700" i="1" dirty="0" smtClean="0">
                          <a:solidFill>
                            <a:srgbClr val="7030A0"/>
                          </a:solidFill>
                        </a:rPr>
                        <a:t>ю</a:t>
                      </a:r>
                      <a:endParaRPr lang="ru-RU" sz="27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о мыш</a:t>
                      </a:r>
                      <a:r>
                        <a:rPr lang="ru-RU" sz="2700" i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sz="27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721089" y="1618356"/>
          <a:ext cx="1944472" cy="3733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44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0" dirty="0" smtClean="0">
                          <a:solidFill>
                            <a:srgbClr val="005BCB"/>
                          </a:solidFill>
                          <a:latin typeface="+mj-lt"/>
                        </a:rPr>
                        <a:t>2-е </a:t>
                      </a:r>
                      <a:r>
                        <a:rPr lang="ru-RU" sz="2700" i="0" dirty="0" err="1" smtClean="0">
                          <a:solidFill>
                            <a:srgbClr val="005BCB"/>
                          </a:solidFill>
                          <a:latin typeface="+mj-lt"/>
                        </a:rPr>
                        <a:t>скл</a:t>
                      </a:r>
                      <a:r>
                        <a:rPr lang="ru-RU" sz="2700" i="0" dirty="0" smtClean="0">
                          <a:solidFill>
                            <a:srgbClr val="005BCB"/>
                          </a:solidFill>
                          <a:latin typeface="+mj-lt"/>
                        </a:rPr>
                        <a:t>.</a:t>
                      </a:r>
                      <a:endParaRPr lang="ru-RU" sz="2700" i="0" dirty="0">
                        <a:solidFill>
                          <a:srgbClr val="005BCB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стол</a:t>
                      </a:r>
                      <a:endParaRPr lang="ru-RU" sz="2700" i="1" dirty="0">
                        <a:solidFill>
                          <a:srgbClr val="005BCB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стол</a:t>
                      </a:r>
                      <a:r>
                        <a:rPr lang="ru-RU" sz="2700" i="1" dirty="0" smtClean="0">
                          <a:solidFill>
                            <a:srgbClr val="005BCB"/>
                          </a:solidFill>
                        </a:rPr>
                        <a:t>а</a:t>
                      </a:r>
                      <a:endParaRPr lang="ru-RU" sz="2700" i="1" dirty="0">
                        <a:solidFill>
                          <a:srgbClr val="005BCB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стол</a:t>
                      </a:r>
                      <a:r>
                        <a:rPr lang="ru-RU" sz="2700" i="1" dirty="0" smtClean="0">
                          <a:solidFill>
                            <a:srgbClr val="005BCB"/>
                          </a:solidFill>
                        </a:rPr>
                        <a:t>у</a:t>
                      </a:r>
                      <a:endParaRPr lang="ru-RU" sz="2700" i="1" dirty="0">
                        <a:solidFill>
                          <a:srgbClr val="005BCB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>
                          <a:solidFill>
                            <a:schemeClr val="dk1"/>
                          </a:solidFill>
                        </a:rPr>
                        <a:t>стол</a:t>
                      </a:r>
                      <a:endParaRPr lang="ru-RU" sz="2700" i="1" dirty="0">
                        <a:solidFill>
                          <a:srgbClr val="005BCB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стол</a:t>
                      </a:r>
                      <a:r>
                        <a:rPr lang="ru-RU" sz="2700" i="1" dirty="0" smtClean="0">
                          <a:solidFill>
                            <a:srgbClr val="005BCB"/>
                          </a:solidFill>
                        </a:rPr>
                        <a:t>ом</a:t>
                      </a:r>
                      <a:endParaRPr lang="ru-RU" sz="2700" i="1" dirty="0">
                        <a:solidFill>
                          <a:srgbClr val="005BCB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о стол</a:t>
                      </a:r>
                      <a:r>
                        <a:rPr lang="ru-RU" sz="2700" i="1" dirty="0" smtClean="0">
                          <a:solidFill>
                            <a:srgbClr val="005BCB"/>
                          </a:solidFill>
                        </a:rPr>
                        <a:t>е</a:t>
                      </a:r>
                      <a:endParaRPr lang="ru-RU" sz="2700" i="1" dirty="0">
                        <a:solidFill>
                          <a:srgbClr val="005BCB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085252" y="1618356"/>
          <a:ext cx="1938741" cy="3733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38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0" dirty="0" smtClean="0">
                          <a:solidFill>
                            <a:srgbClr val="238C00"/>
                          </a:solidFill>
                          <a:latin typeface="+mj-lt"/>
                        </a:rPr>
                        <a:t>1-е </a:t>
                      </a:r>
                      <a:r>
                        <a:rPr lang="ru-RU" sz="2700" i="0" dirty="0" err="1" smtClean="0">
                          <a:solidFill>
                            <a:srgbClr val="238C00"/>
                          </a:solidFill>
                          <a:latin typeface="+mj-lt"/>
                        </a:rPr>
                        <a:t>скл</a:t>
                      </a:r>
                      <a:r>
                        <a:rPr lang="ru-RU" sz="2700" i="0" dirty="0" smtClean="0">
                          <a:solidFill>
                            <a:srgbClr val="238C00"/>
                          </a:solidFill>
                          <a:latin typeface="+mj-lt"/>
                        </a:rPr>
                        <a:t>.</a:t>
                      </a:r>
                      <a:endParaRPr lang="ru-RU" sz="2700" i="0" dirty="0">
                        <a:solidFill>
                          <a:srgbClr val="238C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книг</a:t>
                      </a:r>
                      <a:r>
                        <a:rPr lang="ru-RU" sz="2700" i="1" dirty="0" smtClean="0">
                          <a:solidFill>
                            <a:srgbClr val="238C00"/>
                          </a:solidFill>
                        </a:rPr>
                        <a:t>а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книг</a:t>
                      </a:r>
                      <a:r>
                        <a:rPr lang="ru-RU" sz="2700" i="1" dirty="0" smtClean="0">
                          <a:solidFill>
                            <a:srgbClr val="238C00"/>
                          </a:solidFill>
                        </a:rPr>
                        <a:t>и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книг</a:t>
                      </a:r>
                      <a:r>
                        <a:rPr lang="ru-RU" sz="2700" i="1" dirty="0" smtClean="0">
                          <a:solidFill>
                            <a:srgbClr val="238C00"/>
                          </a:solidFill>
                        </a:rPr>
                        <a:t>е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книг</a:t>
                      </a:r>
                      <a:r>
                        <a:rPr lang="ru-RU" sz="2700" i="1" dirty="0" smtClean="0">
                          <a:solidFill>
                            <a:srgbClr val="238C00"/>
                          </a:solidFill>
                        </a:rPr>
                        <a:t>у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книг</a:t>
                      </a:r>
                      <a:r>
                        <a:rPr lang="ru-RU" sz="2700" i="1" dirty="0" smtClean="0">
                          <a:solidFill>
                            <a:srgbClr val="238C00"/>
                          </a:solidFill>
                        </a:rPr>
                        <a:t>ой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180000"/>
                      <a:r>
                        <a:rPr lang="ru-RU" sz="2700" i="1" dirty="0" smtClean="0"/>
                        <a:t>о книг</a:t>
                      </a:r>
                      <a:r>
                        <a:rPr lang="ru-RU" sz="2700" i="1" dirty="0" smtClean="0">
                          <a:solidFill>
                            <a:srgbClr val="238C00"/>
                          </a:solidFill>
                        </a:rPr>
                        <a:t>е</a:t>
                      </a:r>
                      <a:endParaRPr lang="ru-RU" sz="27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527051" y="1621723"/>
          <a:ext cx="1710456" cy="3733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10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Падеж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</a:rPr>
                        <a:t>Им. п.</a:t>
                      </a:r>
                      <a:endParaRPr lang="ru-RU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</a:rPr>
                        <a:t>Р. п.</a:t>
                      </a:r>
                      <a:endParaRPr lang="ru-RU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</a:rPr>
                        <a:t>Д. п. </a:t>
                      </a:r>
                      <a:endParaRPr lang="ru-RU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</a:rPr>
                        <a:t>В. п.</a:t>
                      </a:r>
                      <a:endParaRPr lang="ru-RU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</a:rPr>
                        <a:t>Т. п.</a:t>
                      </a:r>
                      <a:endParaRPr lang="ru-RU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solidFill>
                            <a:schemeClr val="tx1"/>
                          </a:solidFill>
                        </a:rPr>
                        <a:t>П. п. </a:t>
                      </a:r>
                      <a:endParaRPr lang="ru-RU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384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527051" y="576020"/>
            <a:ext cx="11137900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800" dirty="0">
                <a:solidFill>
                  <a:srgbClr val="00B050"/>
                </a:solidFill>
                <a:latin typeface="Roboto"/>
              </a:rPr>
              <a:t>Разносклоняемые существительные</a:t>
            </a:r>
            <a:endParaRPr lang="ru-RU" sz="4800" b="1" dirty="0">
              <a:solidFill>
                <a:srgbClr val="00B050"/>
              </a:solidFill>
              <a:latin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1692" y="3586525"/>
            <a:ext cx="2723259" cy="2723259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9458437" y="2135547"/>
            <a:ext cx="1689768" cy="1034381"/>
          </a:xfrm>
          <a:prstGeom prst="wedgeRoundRectCallout">
            <a:avLst>
              <a:gd name="adj1" fmla="val -9156"/>
              <a:gd name="adj2" fmla="val 82471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dirty="0">
                <a:solidFill>
                  <a:prstClr val="black"/>
                </a:solidFill>
                <a:latin typeface="Roboto"/>
              </a:rPr>
              <a:t>-</a:t>
            </a:r>
            <a:r>
              <a:rPr lang="ru-RU" sz="4800" dirty="0" err="1">
                <a:solidFill>
                  <a:prstClr val="black"/>
                </a:solidFill>
                <a:latin typeface="Roboto"/>
              </a:rPr>
              <a:t>мя</a:t>
            </a:r>
            <a:r>
              <a:rPr lang="ru-RU" sz="4800" dirty="0">
                <a:solidFill>
                  <a:prstClr val="black"/>
                </a:solidFill>
                <a:latin typeface="Roboto"/>
              </a:rPr>
              <a:t>!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7340869" y="2327203"/>
            <a:ext cx="2117568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время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семя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темя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племя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бремя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имя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вымя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знамя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пламя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5738605" y="3169929"/>
            <a:ext cx="1086964" cy="1097769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srgbClr val="28911E"/>
              </a:solidFill>
              <a:latin typeface="Roboto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3877056" y="3298981"/>
            <a:ext cx="1607288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путь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13333" y="1686477"/>
            <a:ext cx="4894331" cy="1248173"/>
          </a:xfrm>
          <a:prstGeom prst="wedgeRoundRectCallout">
            <a:avLst>
              <a:gd name="adj1" fmla="val -41059"/>
              <a:gd name="adj2" fmla="val 84185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Не все существительные склоняются по образцам. 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81199" y="4690040"/>
            <a:ext cx="4326465" cy="1628888"/>
          </a:xfrm>
          <a:prstGeom prst="wedgeRoundRectCallout">
            <a:avLst>
              <a:gd name="adj1" fmla="val -54720"/>
              <a:gd name="adj2" fmla="val -66826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Нужно помнить об этом </a:t>
            </a:r>
            <a:r>
              <a:rPr lang="ru-RU" sz="2667" dirty="0">
                <a:solidFill>
                  <a:srgbClr val="C00000"/>
                </a:solidFill>
                <a:latin typeface="Roboto"/>
              </a:rPr>
              <a:t>при морфологическом разборе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369041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uiExpand="1" build="p"/>
      <p:bldP spid="5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527051" y="576020"/>
            <a:ext cx="11137900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00B050"/>
                </a:solidFill>
                <a:latin typeface="Roboto"/>
              </a:rPr>
              <a:t>Склонение разносклоняемых существительных</a:t>
            </a:r>
            <a:endParaRPr lang="ru-RU" sz="4267" b="1" dirty="0">
              <a:solidFill>
                <a:srgbClr val="00B050"/>
              </a:solidFill>
              <a:latin typeface="Roboto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834435" y="2054509"/>
          <a:ext cx="4680932" cy="411145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99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1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Им.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Д. п. 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П. п. 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274748" y="2045401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prstClr val="black">
                    <a:lumMod val="65000"/>
                    <a:lumOff val="35000"/>
                  </a:prstClr>
                </a:solidFill>
                <a:latin typeface="Roboto"/>
              </a:rPr>
              <a:t>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4748" y="2711135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имен</a:t>
            </a:r>
            <a:r>
              <a:rPr lang="ru-RU" sz="2933" i="1" spc="267" dirty="0">
                <a:solidFill>
                  <a:srgbClr val="238C00"/>
                </a:solidFill>
                <a:latin typeface="Roboto"/>
              </a:rPr>
              <a:t>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74748" y="3388427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имен</a:t>
            </a:r>
            <a:r>
              <a:rPr lang="ru-RU" sz="2933" i="1" spc="267" dirty="0">
                <a:solidFill>
                  <a:srgbClr val="238C00"/>
                </a:solidFill>
                <a:latin typeface="Roboto"/>
              </a:rPr>
              <a:t>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74748" y="4078607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prstClr val="black">
                    <a:lumMod val="65000"/>
                    <a:lumOff val="35000"/>
                  </a:prstClr>
                </a:solidFill>
                <a:latin typeface="Roboto"/>
              </a:rPr>
              <a:t>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74749" y="4735301"/>
            <a:ext cx="2198231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имен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74749" y="5428884"/>
            <a:ext cx="2406780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об имен</a:t>
            </a:r>
            <a:r>
              <a:rPr lang="ru-RU" sz="2933" i="1" spc="267" dirty="0">
                <a:solidFill>
                  <a:srgbClr val="238C00"/>
                </a:solidFill>
                <a:latin typeface="Roboto"/>
              </a:rPr>
              <a:t>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8382" y="2740910"/>
            <a:ext cx="2256109" cy="656625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8382" y="3439130"/>
            <a:ext cx="2256109" cy="656625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8382" y="5483140"/>
            <a:ext cx="2256109" cy="656625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618163" y="2752868"/>
            <a:ext cx="2007723" cy="624000"/>
          </a:xfrm>
          <a:prstGeom prst="homePlate">
            <a:avLst/>
          </a:prstGeom>
          <a:ln>
            <a:solidFill>
              <a:srgbClr val="238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lnSpc>
                <a:spcPct val="150000"/>
              </a:lnSpc>
            </a:pPr>
            <a:r>
              <a:rPr lang="ru-RU" sz="2667" dirty="0">
                <a:solidFill>
                  <a:prstClr val="black"/>
                </a:solidFill>
                <a:latin typeface="Roboto"/>
              </a:rPr>
              <a:t>3-е 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скл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.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618163" y="3465571"/>
            <a:ext cx="2007723" cy="624000"/>
          </a:xfrm>
          <a:prstGeom prst="homePlate">
            <a:avLst/>
          </a:prstGeom>
          <a:ln>
            <a:solidFill>
              <a:srgbClr val="238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lnSpc>
                <a:spcPct val="150000"/>
              </a:lnSpc>
            </a:pPr>
            <a:r>
              <a:rPr lang="ru-RU" sz="2667" dirty="0">
                <a:solidFill>
                  <a:prstClr val="black"/>
                </a:solidFill>
                <a:latin typeface="Roboto"/>
              </a:rPr>
              <a:t>3-е 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скл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.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618163" y="5541104"/>
            <a:ext cx="2007723" cy="624000"/>
          </a:xfrm>
          <a:prstGeom prst="homePlate">
            <a:avLst/>
          </a:prstGeom>
          <a:ln>
            <a:solidFill>
              <a:srgbClr val="238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lnSpc>
                <a:spcPct val="150000"/>
              </a:lnSpc>
            </a:pPr>
            <a:r>
              <a:rPr lang="ru-RU" sz="2667" dirty="0">
                <a:solidFill>
                  <a:prstClr val="black"/>
                </a:solidFill>
                <a:latin typeface="Roboto"/>
              </a:rPr>
              <a:t>3-е 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скл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.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618163" y="4778064"/>
            <a:ext cx="2007723" cy="624000"/>
          </a:xfrm>
          <a:prstGeom prst="homePlat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lnSpc>
                <a:spcPct val="150000"/>
              </a:lnSpc>
            </a:pPr>
            <a:r>
              <a:rPr lang="ru-RU" sz="2667" dirty="0">
                <a:solidFill>
                  <a:prstClr val="black"/>
                </a:solidFill>
                <a:latin typeface="Roboto"/>
              </a:rPr>
              <a:t>2-е 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скл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64284" y="4816429"/>
            <a:ext cx="2256109" cy="656625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55334" y="2711135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667" i="1" spc="267" dirty="0">
                <a:solidFill>
                  <a:prstClr val="black"/>
                </a:solidFill>
                <a:latin typeface="Roboto"/>
              </a:rPr>
              <a:t>сол</a:t>
            </a:r>
            <a:r>
              <a:rPr lang="ru-RU" sz="2667" i="1" spc="267" dirty="0">
                <a:solidFill>
                  <a:srgbClr val="238C00"/>
                </a:solidFill>
                <a:latin typeface="Roboto"/>
              </a:rPr>
              <a:t>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03095" y="3442681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667" i="1" spc="267" dirty="0">
                <a:solidFill>
                  <a:prstClr val="black"/>
                </a:solidFill>
                <a:latin typeface="Roboto"/>
              </a:rPr>
              <a:t>сол</a:t>
            </a:r>
            <a:r>
              <a:rPr lang="ru-RU" sz="2667" i="1" spc="267" dirty="0">
                <a:solidFill>
                  <a:srgbClr val="238C00"/>
                </a:solidFill>
                <a:latin typeface="Roboto"/>
              </a:rPr>
              <a:t>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03095" y="4735301"/>
            <a:ext cx="2198231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667" i="1" spc="267" dirty="0">
                <a:solidFill>
                  <a:prstClr val="black"/>
                </a:solidFill>
                <a:latin typeface="Roboto"/>
              </a:rPr>
              <a:t>камн</a:t>
            </a:r>
            <a:r>
              <a:rPr lang="ru-RU" sz="2667" i="1" spc="267" dirty="0">
                <a:solidFill>
                  <a:srgbClr val="ED7D31"/>
                </a:solidFill>
                <a:latin typeface="Roboto"/>
              </a:rPr>
              <a:t>ем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03095" y="5483139"/>
            <a:ext cx="2406780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667" i="1" spc="267" dirty="0">
                <a:solidFill>
                  <a:prstClr val="black"/>
                </a:solidFill>
                <a:latin typeface="Roboto"/>
              </a:rPr>
              <a:t>о сол</a:t>
            </a:r>
            <a:r>
              <a:rPr lang="ru-RU" sz="2667" i="1" spc="267" dirty="0">
                <a:solidFill>
                  <a:srgbClr val="238C00"/>
                </a:solidFill>
                <a:latin typeface="Roboto"/>
              </a:rPr>
              <a:t>и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9205037" y="2668661"/>
            <a:ext cx="2986963" cy="2109403"/>
          </a:xfrm>
          <a:prstGeom prst="wedgeRoundRectCallout">
            <a:avLst>
              <a:gd name="adj1" fmla="val -4055"/>
              <a:gd name="adj2" fmla="val 85911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Это слово</a:t>
            </a:r>
          </a:p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совмещает окончания </a:t>
            </a:r>
          </a:p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2-го и 3-го склонений.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04710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  <p:bldP spid="21" grpId="0"/>
      <p:bldP spid="22" grpId="0"/>
      <p:bldP spid="23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/>
      <p:bldP spid="35" grpId="0"/>
      <p:bldP spid="36" grpId="0"/>
      <p:bldP spid="37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1556115" y="845772"/>
            <a:ext cx="9352647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srgbClr val="5D6C89"/>
                </a:solidFill>
                <a:latin typeface="Roboto"/>
              </a:rPr>
              <a:t>В косвенных падежах у разносклоняемых существительных появляются дополнительные суффиксы.</a:t>
            </a:r>
            <a:endParaRPr lang="ru-RU" sz="3200" b="1" dirty="0">
              <a:solidFill>
                <a:srgbClr val="5D6C89"/>
              </a:solidFill>
              <a:latin typeface="Roboto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050613" y="2244268"/>
          <a:ext cx="4680932" cy="411145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99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1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Им.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Д. п. 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Т. п.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pPr indent="21600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П. п. 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90307" y="2260712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0307" y="2926445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90307" y="3603737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0307" y="4293917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90307" y="4950612"/>
            <a:ext cx="2198231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ем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90307" y="5644195"/>
            <a:ext cx="2406780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об 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/>
          </p:nvPr>
        </p:nvGraphicFramePr>
        <p:xfrm>
          <a:off x="5731545" y="2244268"/>
          <a:ext cx="2381455" cy="411145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81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243"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238C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243">
                <a:tc>
                  <a:txBody>
                    <a:bodyPr/>
                    <a:lstStyle/>
                    <a:p>
                      <a:endParaRPr lang="ru-RU" sz="1900" i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5801654" y="2285841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а</a:t>
            </a:r>
            <a:endParaRPr lang="ru-RU" sz="2933" i="1" spc="267" dirty="0">
              <a:solidFill>
                <a:prstClr val="black">
                  <a:lumMod val="65000"/>
                  <a:lumOff val="35000"/>
                </a:prstClr>
              </a:solidFill>
              <a:latin typeface="Roboto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01654" y="2951575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ён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01654" y="3628867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ам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01654" y="4319047"/>
            <a:ext cx="1908693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01654" y="4975741"/>
            <a:ext cx="2198231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ами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01654" y="5669324"/>
            <a:ext cx="2406780" cy="6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об им</a:t>
            </a:r>
            <a:r>
              <a:rPr lang="ru-RU" sz="2933" i="1" spc="267" dirty="0">
                <a:solidFill>
                  <a:srgbClr val="ED7D31"/>
                </a:solidFill>
                <a:latin typeface="Roboto"/>
              </a:rPr>
              <a:t>ен</a:t>
            </a:r>
            <a:r>
              <a:rPr lang="ru-RU" sz="2933" i="1" spc="267" dirty="0">
                <a:solidFill>
                  <a:prstClr val="black"/>
                </a:solidFill>
                <a:latin typeface="Roboto"/>
              </a:rPr>
              <a:t>ах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681807" y="2244269"/>
            <a:ext cx="1908693" cy="100456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spc="267" dirty="0">
                <a:solidFill>
                  <a:prstClr val="black"/>
                </a:solidFill>
                <a:latin typeface="Roboto"/>
              </a:rPr>
              <a:t>-</a:t>
            </a:r>
            <a:r>
              <a:rPr lang="ru-RU" sz="4800" spc="267" dirty="0" err="1">
                <a:solidFill>
                  <a:prstClr val="black"/>
                </a:solidFill>
                <a:latin typeface="Roboto"/>
              </a:rPr>
              <a:t>ен</a:t>
            </a:r>
            <a:r>
              <a:rPr lang="ru-RU" sz="4800" spc="267" dirty="0">
                <a:solidFill>
                  <a:prstClr val="black"/>
                </a:solidFill>
                <a:latin typeface="Roboto"/>
              </a:rPr>
              <a:t>-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747307" y="3746070"/>
            <a:ext cx="1908693" cy="100456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spc="267" dirty="0">
                <a:solidFill>
                  <a:prstClr val="black"/>
                </a:solidFill>
                <a:latin typeface="Roboto"/>
              </a:rPr>
              <a:t>-</a:t>
            </a:r>
            <a:r>
              <a:rPr lang="ru-RU" sz="4800" spc="267" dirty="0" err="1">
                <a:solidFill>
                  <a:prstClr val="black"/>
                </a:solidFill>
                <a:latin typeface="Roboto"/>
              </a:rPr>
              <a:t>ён</a:t>
            </a:r>
            <a:r>
              <a:rPr lang="ru-RU" sz="4800" spc="267" dirty="0">
                <a:solidFill>
                  <a:prstClr val="black"/>
                </a:solidFill>
                <a:latin typeface="Roboto"/>
              </a:rPr>
              <a:t>-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747307" y="5247873"/>
            <a:ext cx="1908693" cy="100456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4800" spc="267" dirty="0">
                <a:solidFill>
                  <a:prstClr val="black"/>
                </a:solidFill>
                <a:latin typeface="Roboto"/>
              </a:rPr>
              <a:t>-</a:t>
            </a:r>
            <a:r>
              <a:rPr lang="ru-RU" sz="4800" spc="267" dirty="0" err="1">
                <a:solidFill>
                  <a:prstClr val="black"/>
                </a:solidFill>
                <a:latin typeface="Roboto"/>
              </a:rPr>
              <a:t>ян</a:t>
            </a:r>
            <a:r>
              <a:rPr lang="ru-RU" sz="4800" spc="267" dirty="0">
                <a:solidFill>
                  <a:prstClr val="black"/>
                </a:solidFill>
                <a:latin typeface="Roboto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76843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38651"/>
            <a:ext cx="1920000" cy="768000"/>
          </a:xfrm>
          <a:prstGeom prst="rect">
            <a:avLst/>
          </a:prstGeom>
          <a:solidFill>
            <a:srgbClr val="FFC000"/>
          </a:solidFill>
        </p:spPr>
        <p:txBody>
          <a:bodyPr wrap="square" lIns="480000" tIns="0" rIns="120000" bIns="0" anchor="ctr" anchorCtr="0">
            <a:noAutofit/>
          </a:bodyPr>
          <a:lstStyle/>
          <a:p>
            <a:pPr defTabSz="914354"/>
            <a:r>
              <a:rPr lang="ru-RU" sz="1600" b="1" dirty="0">
                <a:solidFill>
                  <a:srgbClr val="002060"/>
                </a:solidFill>
                <a:latin typeface="Roboto"/>
                <a:cs typeface="Tahoma" panose="020B0604030504040204" pitchFamily="34" charset="0"/>
              </a:rPr>
              <a:t>Запомним…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1054101" y="442409"/>
            <a:ext cx="11137900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FFC000"/>
                </a:solidFill>
                <a:latin typeface="Roboto"/>
              </a:rPr>
              <a:t>Разносклоняемые существительные</a:t>
            </a:r>
            <a:endParaRPr lang="ru-RU" sz="3733" b="1" dirty="0">
              <a:solidFill>
                <a:srgbClr val="FFC000"/>
              </a:solidFill>
              <a:latin typeface="Roboto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7439293" y="2135796"/>
            <a:ext cx="2117568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ru-RU" sz="3200" i="1" dirty="0">
              <a:solidFill>
                <a:prstClr val="white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время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семя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темя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племя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бремя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имя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вымя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знамя</a:t>
            </a:r>
          </a:p>
          <a:p>
            <a:pPr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пламя</a:t>
            </a:r>
          </a:p>
          <a:p>
            <a:pPr defTabSz="1219170"/>
            <a:endParaRPr lang="ru-RU" sz="3200" i="1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9086834" y="2998618"/>
            <a:ext cx="1086964" cy="1097769"/>
          </a:xfrm>
          <a:prstGeom prst="mathPlus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srgbClr val="28911E"/>
              </a:solidFill>
              <a:latin typeface="Roboto"/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10286600" y="3127670"/>
            <a:ext cx="1280560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3200" i="1" dirty="0">
                <a:solidFill>
                  <a:prstClr val="white"/>
                </a:solidFill>
                <a:latin typeface="Roboto"/>
              </a:rPr>
              <a:t>путь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88752" y="1786086"/>
            <a:ext cx="4228049" cy="1549084"/>
          </a:xfrm>
          <a:prstGeom prst="wedgeRoundRectCallout">
            <a:avLst>
              <a:gd name="adj1" fmla="val -61707"/>
              <a:gd name="adj2" fmla="val 19723"/>
              <a:gd name="adj3" fmla="val 16667"/>
            </a:avLst>
          </a:prstGeom>
          <a:solidFill>
            <a:schemeClr val="bg1"/>
          </a:solidFill>
          <a:ln w="15875">
            <a:solidFill>
              <a:srgbClr val="FFC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Склоняются как существительные </a:t>
            </a:r>
          </a:p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2-го и 3-го склонений. 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44087" y="4003680"/>
            <a:ext cx="4269459" cy="1549084"/>
          </a:xfrm>
          <a:prstGeom prst="wedgeRoundRectCallout">
            <a:avLst>
              <a:gd name="adj1" fmla="val -57968"/>
              <a:gd name="adj2" fmla="val -54283"/>
              <a:gd name="adj3" fmla="val 16667"/>
            </a:avLst>
          </a:prstGeom>
          <a:solidFill>
            <a:schemeClr val="bg1"/>
          </a:solidFill>
          <a:ln w="15875">
            <a:solidFill>
              <a:srgbClr val="FFC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В косвенных падежах появляется суффикс </a:t>
            </a:r>
          </a:p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-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ен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- (-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ён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-, -</a:t>
            </a:r>
            <a:r>
              <a:rPr lang="ru-RU" sz="2667" dirty="0" err="1">
                <a:solidFill>
                  <a:prstClr val="black"/>
                </a:solidFill>
                <a:latin typeface="Roboto"/>
              </a:rPr>
              <a:t>ян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-).</a:t>
            </a:r>
          </a:p>
        </p:txBody>
      </p:sp>
    </p:spTree>
    <p:extLst>
      <p:ext uri="{BB962C8B-B14F-4D97-AF65-F5344CB8AC3E}">
        <p14:creationId xmlns:p14="http://schemas.microsoft.com/office/powerpoint/2010/main" xmlns="" val="1152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8636250" y="2304812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купе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метро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пенсне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кофе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кольраби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жалюзи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фламинго</a:t>
            </a:r>
          </a:p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кенгуру</a:t>
            </a:r>
          </a:p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5280" y="2147160"/>
            <a:ext cx="4665008" cy="1866136"/>
          </a:xfrm>
          <a:prstGeom prst="wedgeRoundRectCallout">
            <a:avLst>
              <a:gd name="adj1" fmla="val -64587"/>
              <a:gd name="adj2" fmla="val 29550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Это названия </a:t>
            </a:r>
            <a:r>
              <a:rPr lang="ru-RU" sz="3200" dirty="0">
                <a:solidFill>
                  <a:srgbClr val="5D6C89"/>
                </a:solidFill>
                <a:latin typeface="Roboto"/>
              </a:rPr>
              <a:t>предметов</a:t>
            </a:r>
            <a:r>
              <a:rPr lang="ru-RU" sz="3200" dirty="0">
                <a:solidFill>
                  <a:prstClr val="black"/>
                </a:solidFill>
                <a:latin typeface="Roboto"/>
              </a:rPr>
              <a:t>, </a:t>
            </a:r>
            <a:r>
              <a:rPr lang="ru-RU" sz="3200" dirty="0">
                <a:solidFill>
                  <a:srgbClr val="5D6C89"/>
                </a:solidFill>
                <a:latin typeface="Roboto"/>
              </a:rPr>
              <a:t>блюд</a:t>
            </a:r>
            <a:r>
              <a:rPr lang="ru-RU" sz="3200" dirty="0">
                <a:solidFill>
                  <a:prstClr val="black"/>
                </a:solidFill>
                <a:latin typeface="Roboto"/>
              </a:rPr>
              <a:t>, </a:t>
            </a:r>
            <a:r>
              <a:rPr lang="ru-RU" sz="3200" dirty="0">
                <a:solidFill>
                  <a:srgbClr val="5D6C89"/>
                </a:solidFill>
                <a:latin typeface="Roboto"/>
              </a:rPr>
              <a:t>животных</a:t>
            </a:r>
            <a:r>
              <a:rPr lang="ru-RU" sz="3200" dirty="0">
                <a:solidFill>
                  <a:prstClr val="black"/>
                </a:solidFill>
                <a:latin typeface="Roboto"/>
              </a:rPr>
              <a:t> и т. д.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27051" y="36358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Несклоняемые существительные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27051" y="93386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Заимствованные слова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85773" y="4517092"/>
            <a:ext cx="4665008" cy="1866136"/>
          </a:xfrm>
          <a:prstGeom prst="wedgeRoundRectCallout">
            <a:avLst>
              <a:gd name="adj1" fmla="val -65963"/>
              <a:gd name="adj2" fmla="val -30052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Эти слова пришли из разных языков.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70010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 animBg="1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8208434" y="2293068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фрау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мадам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мисс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рефери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конферансье</a:t>
            </a:r>
          </a:p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362631" y="2861704"/>
            <a:ext cx="4515268" cy="2848332"/>
          </a:xfrm>
          <a:prstGeom prst="wedgeRoundRectCallout">
            <a:avLst>
              <a:gd name="adj1" fmla="val -66527"/>
              <a:gd name="adj2" fmla="val 9867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Обращения к женщинам и некоторые профессии.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27051" y="36358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Несклоняемые существительные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27051" y="104960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Названия лиц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72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1283118" y="740538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5867" dirty="0">
                <a:solidFill>
                  <a:prstClr val="black"/>
                </a:solidFill>
                <a:latin typeface="Merriweather"/>
              </a:rPr>
              <a:t>Части речи</a:t>
            </a:r>
            <a:endParaRPr lang="ru-RU" sz="5867" b="1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730958" y="2787729"/>
            <a:ext cx="642166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4267" dirty="0">
                <a:solidFill>
                  <a:srgbClr val="ED7D31"/>
                </a:solidFill>
                <a:latin typeface="Roboto"/>
              </a:rPr>
              <a:t>Самостоятельные</a:t>
            </a:r>
            <a:endParaRPr lang="ru-RU" sz="4267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6996574" y="2761705"/>
            <a:ext cx="3331031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ct val="150000"/>
              </a:lnSpc>
            </a:pPr>
            <a:r>
              <a:rPr lang="ru-RU" sz="4267" dirty="0">
                <a:solidFill>
                  <a:srgbClr val="5D6C89"/>
                </a:solidFill>
                <a:latin typeface="Roboto"/>
              </a:rPr>
              <a:t>Служебные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133603" y="1578371"/>
            <a:ext cx="1728000" cy="91200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88617" y="1578371"/>
            <a:ext cx="1728000" cy="912000"/>
          </a:xfrm>
          <a:prstGeom prst="straightConnector1">
            <a:avLst/>
          </a:prstGeom>
          <a:ln w="28575">
            <a:solidFill>
              <a:srgbClr val="5D6C8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ая прямоугольная выноска 26"/>
          <p:cNvSpPr/>
          <p:nvPr/>
        </p:nvSpPr>
        <p:spPr>
          <a:xfrm>
            <a:off x="1530909" y="3754510"/>
            <a:ext cx="2694835" cy="2006909"/>
          </a:xfrm>
          <a:prstGeom prst="wedgeRoundRectCallout">
            <a:avLst>
              <a:gd name="adj1" fmla="val -89509"/>
              <a:gd name="adj2" fmla="val -22277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400" dirty="0">
                <a:solidFill>
                  <a:prstClr val="black"/>
                </a:solidFill>
                <a:latin typeface="Roboto"/>
              </a:rPr>
              <a:t>Называют предметы, их признаки и действия.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6996574" y="3754510"/>
            <a:ext cx="3405408" cy="2006911"/>
          </a:xfrm>
          <a:prstGeom prst="wedgeRoundRectCallout">
            <a:avLst>
              <a:gd name="adj1" fmla="val 61720"/>
              <a:gd name="adj2" fmla="val -32962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400" dirty="0">
                <a:solidFill>
                  <a:prstClr val="black"/>
                </a:solidFill>
                <a:latin typeface="Roboto"/>
              </a:rPr>
              <a:t>Обслуживают самостоятельные части речи и показывают связи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35624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8379576" y="2013223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Миссисипи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Токио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Онтарио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Сочи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Тбилиси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43759" y="2304813"/>
            <a:ext cx="4665008" cy="1866136"/>
          </a:xfrm>
          <a:prstGeom prst="wedgeRoundRectCallout">
            <a:avLst>
              <a:gd name="adj1" fmla="val -63211"/>
              <a:gd name="adj2" fmla="val 42158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Названия городов, озёр, рек и т. д.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27051" y="36358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Несклоняемые существительные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27051" y="93386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Географические названия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30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8636250" y="2454539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Черных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Звонких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 err="1">
                <a:solidFill>
                  <a:prstClr val="black"/>
                </a:solidFill>
                <a:latin typeface="Roboto"/>
              </a:rPr>
              <a:t>Синяго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Шевченко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Дурново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27051" y="36358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Несклоняемые существительные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27051" y="93386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Фамилии с некоторыми концовками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8047" y="2304812"/>
            <a:ext cx="2871220" cy="1010547"/>
          </a:xfrm>
          <a:prstGeom prst="roundRect">
            <a:avLst>
              <a:gd name="adj" fmla="val 50000"/>
            </a:avLst>
          </a:prstGeom>
          <a:solidFill>
            <a:srgbClr val="5D6C89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spc="267" dirty="0">
                <a:solidFill>
                  <a:prstClr val="white"/>
                </a:solidFill>
                <a:latin typeface="Roboto"/>
              </a:rPr>
              <a:t>-ых/-их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8047" y="3692636"/>
            <a:ext cx="2871220" cy="1010547"/>
          </a:xfrm>
          <a:prstGeom prst="roundRect">
            <a:avLst>
              <a:gd name="adj" fmla="val 50000"/>
            </a:avLst>
          </a:prstGeom>
          <a:solidFill>
            <a:srgbClr val="5D6C89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spc="267" dirty="0">
                <a:solidFill>
                  <a:prstClr val="white"/>
                </a:solidFill>
                <a:latin typeface="Roboto"/>
              </a:rPr>
              <a:t>-</a:t>
            </a:r>
            <a:r>
              <a:rPr lang="ru-RU" sz="3733" spc="267" dirty="0" err="1">
                <a:solidFill>
                  <a:prstClr val="white"/>
                </a:solidFill>
                <a:latin typeface="Roboto"/>
              </a:rPr>
              <a:t>ово</a:t>
            </a:r>
            <a:r>
              <a:rPr lang="ru-RU" sz="3733" spc="267" dirty="0">
                <a:solidFill>
                  <a:prstClr val="white"/>
                </a:solidFill>
                <a:latin typeface="Roboto"/>
              </a:rPr>
              <a:t>/-его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08047" y="5080460"/>
            <a:ext cx="2871220" cy="1010547"/>
          </a:xfrm>
          <a:prstGeom prst="roundRect">
            <a:avLst>
              <a:gd name="adj" fmla="val 50000"/>
            </a:avLst>
          </a:prstGeom>
          <a:solidFill>
            <a:srgbClr val="5D6C89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spc="267" dirty="0">
                <a:solidFill>
                  <a:prstClr val="white"/>
                </a:solidFill>
                <a:latin typeface="Roboto"/>
              </a:rPr>
              <a:t>-ко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1772" y="2740745"/>
            <a:ext cx="4157784" cy="1752396"/>
          </a:xfrm>
          <a:prstGeom prst="wedgeRoundRectCallout">
            <a:avLst>
              <a:gd name="adj1" fmla="val 7399"/>
              <a:gd name="adj2" fmla="val 77690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Не склоняются и женские, и мужские фамилии.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67788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527051" y="36358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Несклоняемые существительные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27051" y="119184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Женские фамилии с концовкой на согласный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91493" y="2487684"/>
            <a:ext cx="4157784" cy="2388480"/>
          </a:xfrm>
          <a:prstGeom prst="wedgeRoundRectCallout">
            <a:avLst>
              <a:gd name="adj1" fmla="val -61314"/>
              <a:gd name="adj2" fmla="val -10975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Если фамилия принадлежит </a:t>
            </a:r>
            <a:r>
              <a:rPr lang="ru-RU" sz="3200" dirty="0">
                <a:solidFill>
                  <a:srgbClr val="C00000"/>
                </a:solidFill>
                <a:latin typeface="Roboto"/>
              </a:rPr>
              <a:t>женщине</a:t>
            </a:r>
            <a:r>
              <a:rPr lang="ru-RU" sz="3200" dirty="0">
                <a:solidFill>
                  <a:prstClr val="black"/>
                </a:solidFill>
                <a:latin typeface="Roboto"/>
              </a:rPr>
              <a:t>, то она </a:t>
            </a:r>
            <a:r>
              <a:rPr lang="ru-RU" sz="3200" dirty="0">
                <a:solidFill>
                  <a:srgbClr val="C00000"/>
                </a:solidFill>
                <a:latin typeface="Roboto"/>
              </a:rPr>
              <a:t>не склоняется</a:t>
            </a:r>
            <a:r>
              <a:rPr lang="ru-RU" sz="3200" dirty="0">
                <a:solidFill>
                  <a:prstClr val="black"/>
                </a:solidFill>
                <a:latin typeface="Roboto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08434" y="2145475"/>
            <a:ext cx="2863069" cy="3857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Смит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 err="1">
                <a:solidFill>
                  <a:prstClr val="black"/>
                </a:solidFill>
                <a:latin typeface="Roboto"/>
              </a:rPr>
              <a:t>Лагерлёф</a:t>
            </a:r>
            <a:endParaRPr lang="ru-RU" sz="2933" i="1" dirty="0">
              <a:solidFill>
                <a:prstClr val="black"/>
              </a:solidFill>
              <a:latin typeface="Roboto"/>
            </a:endParaRP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Майер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Кисель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Пашкевич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 err="1">
                <a:solidFill>
                  <a:prstClr val="black"/>
                </a:solidFill>
                <a:latin typeface="Roboto"/>
              </a:rPr>
              <a:t>Матеуш</a:t>
            </a:r>
            <a:endParaRPr lang="ru-RU" sz="2933" i="1" dirty="0">
              <a:solidFill>
                <a:prstClr val="black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95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527051" y="363588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Несклоняемые существительные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27051" y="119184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00B050"/>
                </a:solidFill>
                <a:latin typeface="Roboto"/>
              </a:rPr>
              <a:t>Некоторые сложносокращённые слова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434877" y="2466561"/>
            <a:ext cx="4157784" cy="2711356"/>
          </a:xfrm>
          <a:prstGeom prst="wedgeRoundRectCallout">
            <a:avLst>
              <a:gd name="adj1" fmla="val -61314"/>
              <a:gd name="adj2" fmla="val -10975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 smtClean="0">
                <a:solidFill>
                  <a:prstClr val="black"/>
                </a:solidFill>
                <a:latin typeface="Roboto"/>
              </a:rPr>
              <a:t>Аббревиатуры </a:t>
            </a:r>
            <a:r>
              <a:rPr lang="ru-RU" sz="3200" dirty="0">
                <a:solidFill>
                  <a:prstClr val="black"/>
                </a:solidFill>
                <a:latin typeface="Roboto"/>
              </a:rPr>
              <a:t>не изменяются довольно часто.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08434" y="2145475"/>
            <a:ext cx="2863069" cy="3857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НАТО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США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ООН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НЛО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ЮНЕСКО</a:t>
            </a:r>
          </a:p>
          <a:p>
            <a:pPr defTabSz="914354">
              <a:lnSpc>
                <a:spcPct val="150000"/>
              </a:lnSpc>
            </a:pPr>
            <a:r>
              <a:rPr lang="ru-RU" sz="2933" i="1" dirty="0">
                <a:solidFill>
                  <a:prstClr val="black"/>
                </a:solidFill>
                <a:latin typeface="Roboto"/>
              </a:rPr>
              <a:t>МВД</a:t>
            </a:r>
          </a:p>
        </p:txBody>
      </p:sp>
    </p:spTree>
    <p:extLst>
      <p:ext uri="{BB962C8B-B14F-4D97-AF65-F5344CB8AC3E}">
        <p14:creationId xmlns:p14="http://schemas.microsoft.com/office/powerpoint/2010/main" xmlns="" val="912084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27051" y="663053"/>
            <a:ext cx="11137901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5D6C89"/>
                </a:solidFill>
                <a:latin typeface="Roboto"/>
              </a:rPr>
              <a:t>Большинство несклоняемых существительных мы относим к среднему роду. </a:t>
            </a:r>
            <a:endParaRPr lang="ru-RU" sz="37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444708" y="2383153"/>
            <a:ext cx="2419349" cy="1461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пенсне</a:t>
            </a:r>
          </a:p>
          <a:p>
            <a:pPr defTabSz="1219170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желе</a:t>
            </a:r>
          </a:p>
          <a:p>
            <a:pPr defTabSz="1219170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какао</a:t>
            </a:r>
          </a:p>
          <a:p>
            <a:pPr defTabSz="1219170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депо</a:t>
            </a:r>
          </a:p>
          <a:p>
            <a:pPr defTabSz="1219170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шоссе</a:t>
            </a:r>
          </a:p>
          <a:p>
            <a:pPr defTabSz="1219170"/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7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4568E-6 L 0.21406 0.29259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4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4" grpId="1"/>
      <p:bldP spid="2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27050" y="486660"/>
            <a:ext cx="11137901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800" dirty="0">
                <a:solidFill>
                  <a:srgbClr val="5D6C89"/>
                </a:solidFill>
                <a:latin typeface="Roboto"/>
              </a:rPr>
              <a:t>Средний род</a:t>
            </a:r>
            <a:endParaRPr lang="ru-RU" sz="4800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5168170" y="2061649"/>
            <a:ext cx="4039501" cy="472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жюри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купе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капучино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бунгало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бикини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интервью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24534" y="1166217"/>
            <a:ext cx="11137901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951B2C"/>
                </a:solidFill>
                <a:latin typeface="Roboto"/>
              </a:rPr>
              <a:t>Неодушевлённые существительные</a:t>
            </a:r>
            <a:endParaRPr lang="ru-RU" sz="3733" b="1" dirty="0">
              <a:solidFill>
                <a:srgbClr val="951B2C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14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5151900" y="2068252"/>
            <a:ext cx="246393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20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авеню</a:t>
            </a: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пенальти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сирокко</a:t>
            </a: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евро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346581" y="598145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Определение по опорному слову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 flipH="1">
            <a:off x="2888074" y="2116975"/>
            <a:ext cx="1917071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улица</a:t>
            </a: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285945" y="2116975"/>
            <a:ext cx="2940776" cy="618523"/>
          </a:xfrm>
          <a:prstGeom prst="homePlate">
            <a:avLst>
              <a:gd name="adj" fmla="val 310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Женский род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 flipH="1">
            <a:off x="2888074" y="3025247"/>
            <a:ext cx="1802213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удар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7316557" y="3104537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 flipH="1">
            <a:off x="2945502" y="3933519"/>
            <a:ext cx="1802213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ветер</a:t>
            </a: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7301252" y="4063655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 flipH="1">
            <a:off x="2945502" y="5006385"/>
            <a:ext cx="1802213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деньги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7285945" y="5051217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</p:spTree>
    <p:extLst>
      <p:ext uri="{BB962C8B-B14F-4D97-AF65-F5344CB8AC3E}">
        <p14:creationId xmlns:p14="http://schemas.microsoft.com/office/powerpoint/2010/main" xmlns="" val="166976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0" grpId="0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1346581" y="344545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Определение по опорному слову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678333" y="1020042"/>
            <a:ext cx="10900676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ED7D31"/>
                </a:solidFill>
                <a:latin typeface="Roboto"/>
              </a:rPr>
              <a:t>Обозначения лиц мужского или женского пола</a:t>
            </a:r>
            <a:endParaRPr lang="ru-RU" sz="3733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6240770" y="2869307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2667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атташе</a:t>
            </a: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кюре</a:t>
            </a:r>
            <a:endParaRPr lang="ru-RU" sz="2667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маэстро</a:t>
            </a: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падре</a:t>
            </a:r>
            <a:endParaRPr lang="ru-RU" sz="2667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endParaRPr lang="ru-RU" sz="2667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619449" y="2166994"/>
            <a:ext cx="2953161" cy="1079985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white"/>
                </a:solidFill>
                <a:latin typeface="Roboto"/>
              </a:rPr>
              <a:t>Мужской род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9425011" y="2872217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2667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миледи</a:t>
            </a: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фрау</a:t>
            </a:r>
            <a:endParaRPr lang="ru-RU" sz="2667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мисс</a:t>
            </a:r>
          </a:p>
          <a:p>
            <a:pPr defTabSz="1219170">
              <a:lnSpc>
                <a:spcPct val="150000"/>
              </a:lnSpc>
            </a:pPr>
            <a:r>
              <a:rPr lang="ru-RU" sz="2667" i="1" dirty="0">
                <a:solidFill>
                  <a:prstClr val="black"/>
                </a:solidFill>
                <a:latin typeface="Roboto"/>
              </a:rPr>
              <a:t>пани</a:t>
            </a:r>
            <a:endParaRPr lang="ru-RU" sz="2667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endParaRPr lang="ru-RU" sz="2667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803690" y="2169905"/>
            <a:ext cx="2953161" cy="1079985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white"/>
                </a:solidFill>
                <a:latin typeface="Roboto"/>
              </a:rPr>
              <a:t>Женский род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48306" y="1660787"/>
            <a:ext cx="2923433" cy="5197213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211301" y="3383654"/>
            <a:ext cx="4628107" cy="1382972"/>
          </a:xfrm>
          <a:prstGeom prst="wedgeRoundRectCallout">
            <a:avLst>
              <a:gd name="adj1" fmla="val -41646"/>
              <a:gd name="adj2" fmla="val -96262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Как </a:t>
            </a:r>
            <a:r>
              <a:rPr lang="ru-RU" sz="2400" i="1" dirty="0" err="1">
                <a:solidFill>
                  <a:prstClr val="black"/>
                </a:solidFill>
                <a:latin typeface="Roboto"/>
              </a:rPr>
              <a:t>dandy</a:t>
            </a:r>
            <a:r>
              <a:rPr lang="ru-RU" sz="2400" dirty="0">
                <a:solidFill>
                  <a:prstClr val="black"/>
                </a:solidFill>
                <a:latin typeface="Roboto"/>
              </a:rPr>
              <a:t> </a:t>
            </a:r>
            <a:r>
              <a:rPr lang="ru-RU" sz="2400" b="1" i="1" dirty="0">
                <a:solidFill>
                  <a:prstClr val="black"/>
                </a:solidFill>
                <a:latin typeface="Roboto"/>
              </a:rPr>
              <a:t>лондонский</a:t>
            </a:r>
            <a:r>
              <a:rPr lang="ru-RU" sz="2400" b="1" dirty="0">
                <a:solidFill>
                  <a:prstClr val="black"/>
                </a:solidFill>
                <a:latin typeface="Roboto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Roboto"/>
              </a:rPr>
              <a:t>одет </a:t>
            </a:r>
            <a:r>
              <a:rPr lang="ru-RU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−</a:t>
            </a:r>
            <a:endParaRPr lang="ru-RU" sz="2400" dirty="0">
              <a:solidFill>
                <a:prstClr val="black"/>
              </a:solidFill>
              <a:latin typeface="Roboto"/>
            </a:endParaRPr>
          </a:p>
          <a:p>
            <a:pPr algn="ctr" defTabSz="914354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 И наконец увидел свет. </a:t>
            </a:r>
          </a:p>
        </p:txBody>
      </p:sp>
    </p:spTree>
    <p:extLst>
      <p:ext uri="{BB962C8B-B14F-4D97-AF65-F5344CB8AC3E}">
        <p14:creationId xmlns:p14="http://schemas.microsoft.com/office/powerpoint/2010/main" xmlns="" val="140459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" grpId="0" animBg="1"/>
      <p:bldP spid="15" grpId="0" build="p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1346581" y="344545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Названия животных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27051" y="933866"/>
            <a:ext cx="11137900" cy="80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C00000"/>
                </a:solidFill>
                <a:latin typeface="Roboto"/>
              </a:rPr>
              <a:t>Мужской род</a:t>
            </a:r>
            <a:endParaRPr lang="ru-RU" sz="3733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8370863" y="1734535"/>
            <a:ext cx="403950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шимпанзе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кенгуру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какаду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фламинго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колибри</a:t>
            </a:r>
          </a:p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6122797" y="5208383"/>
            <a:ext cx="2085636" cy="980659"/>
          </a:xfrm>
          <a:prstGeom prst="homePlate">
            <a:avLst>
              <a:gd name="adj" fmla="val 3109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Женский род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8370863" y="5278882"/>
            <a:ext cx="2472172" cy="83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3200" i="1" dirty="0">
                <a:solidFill>
                  <a:prstClr val="black"/>
                </a:solidFill>
                <a:latin typeface="Roboto"/>
              </a:rPr>
              <a:t>цеце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714" y="1983165"/>
            <a:ext cx="4874836" cy="4874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008" y="4590970"/>
            <a:ext cx="2186192" cy="19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51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5151900" y="2068252"/>
            <a:ext cx="246393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20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Токио</a:t>
            </a: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Дели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Монако</a:t>
            </a: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Капри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413268" y="1161062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C00000"/>
                </a:solidFill>
                <a:latin typeface="Roboto"/>
              </a:rPr>
              <a:t>Определение по опорному слову</a:t>
            </a:r>
            <a:endParaRPr lang="ru-RU" sz="4267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 flipH="1">
            <a:off x="2329217" y="2116975"/>
            <a:ext cx="2475927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город</a:t>
            </a: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285945" y="2116975"/>
            <a:ext cx="2940776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 flipH="1">
            <a:off x="2362700" y="3025247"/>
            <a:ext cx="2327587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город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7316557" y="3104537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 flipH="1">
            <a:off x="2420128" y="3933519"/>
            <a:ext cx="2327587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княжество</a:t>
            </a: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7301252" y="4063655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Средний род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 flipH="1">
            <a:off x="2362701" y="5006385"/>
            <a:ext cx="2385015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200" dirty="0">
                <a:solidFill>
                  <a:prstClr val="black"/>
                </a:solidFill>
                <a:latin typeface="Roboto"/>
              </a:rPr>
              <a:t>остров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7285945" y="5051217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413268" y="393706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Географические названия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13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0" grpId="0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1283118" y="515297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prstClr val="black"/>
                </a:solidFill>
                <a:latin typeface="Merriweather"/>
              </a:rPr>
              <a:t>Самостоятельные части речи</a:t>
            </a:r>
            <a:endParaRPr lang="ru-RU" sz="4267" b="1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2310811" y="1238550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Существительное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1612094" y="973086"/>
            <a:ext cx="698717" cy="737676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2310811" y="1897105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Прилагательное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6" name="Стрелка углом 15"/>
          <p:cNvSpPr/>
          <p:nvPr/>
        </p:nvSpPr>
        <p:spPr>
          <a:xfrm flipV="1">
            <a:off x="1612094" y="1237537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2310811" y="2518681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Числительное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23" name="Стрелка углом 22"/>
          <p:cNvSpPr/>
          <p:nvPr/>
        </p:nvSpPr>
        <p:spPr>
          <a:xfrm flipV="1">
            <a:off x="1612094" y="1907972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2310811" y="5906621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Местоимение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25" name="Стрелка углом 24"/>
          <p:cNvSpPr/>
          <p:nvPr/>
        </p:nvSpPr>
        <p:spPr>
          <a:xfrm flipV="1">
            <a:off x="1612094" y="2528337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2310811" y="3145854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Глагол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29" name="Стрелка углом 28"/>
          <p:cNvSpPr/>
          <p:nvPr/>
        </p:nvSpPr>
        <p:spPr>
          <a:xfrm flipV="1">
            <a:off x="1612094" y="3186937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310811" y="3811949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Причастие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31" name="Стрелка углом 30"/>
          <p:cNvSpPr/>
          <p:nvPr/>
        </p:nvSpPr>
        <p:spPr>
          <a:xfrm flipV="1">
            <a:off x="1612094" y="3875559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2310811" y="4496983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Деепричастие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33" name="Стрелка углом 32"/>
          <p:cNvSpPr/>
          <p:nvPr/>
        </p:nvSpPr>
        <p:spPr>
          <a:xfrm flipV="1">
            <a:off x="1612094" y="4532832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2310811" y="5133909"/>
            <a:ext cx="53763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Наречие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35" name="Стрелка углом 34"/>
          <p:cNvSpPr/>
          <p:nvPr/>
        </p:nvSpPr>
        <p:spPr>
          <a:xfrm flipV="1">
            <a:off x="1612094" y="5191488"/>
            <a:ext cx="698717" cy="110676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138530" y="1474537"/>
            <a:ext cx="326065" cy="1635969"/>
          </a:xfrm>
          <a:prstGeom prst="rightBrace">
            <a:avLst>
              <a:gd name="adj1" fmla="val 10685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36" name="Текст 2"/>
          <p:cNvSpPr txBox="1">
            <a:spLocks/>
          </p:cNvSpPr>
          <p:nvPr/>
        </p:nvSpPr>
        <p:spPr>
          <a:xfrm>
            <a:off x="6922981" y="2069414"/>
            <a:ext cx="2306081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733" dirty="0">
                <a:solidFill>
                  <a:srgbClr val="70AD47">
                    <a:lumMod val="75000"/>
                  </a:srgbClr>
                </a:solidFill>
                <a:latin typeface="Roboto"/>
              </a:rPr>
              <a:t>Имена</a:t>
            </a:r>
            <a:endParaRPr lang="ru-RU" sz="3733" b="1" dirty="0">
              <a:solidFill>
                <a:srgbClr val="70AD47">
                  <a:lumMod val="75000"/>
                </a:srgbClr>
              </a:solidFill>
              <a:latin typeface="Roboto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6138530" y="4043964"/>
            <a:ext cx="175977" cy="1274219"/>
          </a:xfrm>
          <a:prstGeom prst="rightBrace">
            <a:avLst>
              <a:gd name="adj1" fmla="val 106850"/>
              <a:gd name="adj2" fmla="val 50000"/>
            </a:avLst>
          </a:prstGeom>
          <a:ln w="19050">
            <a:solidFill>
              <a:srgbClr val="951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38" name="Текст 2"/>
          <p:cNvSpPr txBox="1">
            <a:spLocks/>
          </p:cNvSpPr>
          <p:nvPr/>
        </p:nvSpPr>
        <p:spPr>
          <a:xfrm>
            <a:off x="6747003" y="4314902"/>
            <a:ext cx="476786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733" dirty="0">
                <a:solidFill>
                  <a:srgbClr val="951B2C"/>
                </a:solidFill>
                <a:latin typeface="Roboto"/>
              </a:rPr>
              <a:t>Особые части речи</a:t>
            </a:r>
            <a:endParaRPr lang="ru-RU" sz="3733" b="1" dirty="0">
              <a:solidFill>
                <a:srgbClr val="951B2C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7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2.34568E-6 L 0.02187 -0.00031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3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9.87654E-7 L 0.02135 9.87654E-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2" grpId="1"/>
      <p:bldP spid="13" grpId="0" animBg="1"/>
      <p:bldP spid="15" grpId="0"/>
      <p:bldP spid="15" grpId="1"/>
      <p:bldP spid="16" grpId="0" animBg="1"/>
      <p:bldP spid="22" grpId="0"/>
      <p:bldP spid="22" grpId="1"/>
      <p:bldP spid="23" grpId="0" animBg="1"/>
      <p:bldP spid="24" grpId="0"/>
      <p:bldP spid="24" grpId="1"/>
      <p:bldP spid="25" grpId="0" animBg="1"/>
      <p:bldP spid="25" grpId="1" animBg="1"/>
      <p:bldP spid="26" grpId="0"/>
      <p:bldP spid="26" grpId="1"/>
      <p:bldP spid="29" grpId="0" animBg="1"/>
      <p:bldP spid="30" grpId="0"/>
      <p:bldP spid="30" grpId="1"/>
      <p:bldP spid="30" grpId="2"/>
      <p:bldP spid="31" grpId="0" animBg="1"/>
      <p:bldP spid="32" grpId="0"/>
      <p:bldP spid="32" grpId="1"/>
      <p:bldP spid="32" grpId="2"/>
      <p:bldP spid="33" grpId="0" animBg="1"/>
      <p:bldP spid="34" grpId="0"/>
      <p:bldP spid="34" grpId="1"/>
      <p:bldP spid="35" grpId="0" animBg="1"/>
      <p:bldP spid="2" grpId="0" animBg="1"/>
      <p:bldP spid="36" grpId="0"/>
      <p:bldP spid="37" grpId="0" animBg="1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38651"/>
            <a:ext cx="1920000" cy="768000"/>
          </a:xfrm>
          <a:prstGeom prst="rect">
            <a:avLst/>
          </a:prstGeom>
          <a:solidFill>
            <a:srgbClr val="FFC000"/>
          </a:solidFill>
        </p:spPr>
        <p:txBody>
          <a:bodyPr wrap="square" lIns="480000" tIns="0" rIns="120000" bIns="0" anchor="ctr" anchorCtr="0">
            <a:noAutofit/>
          </a:bodyPr>
          <a:lstStyle/>
          <a:p>
            <a:pPr defTabSz="914354"/>
            <a:r>
              <a:rPr lang="ru-RU" sz="1600" b="1" dirty="0">
                <a:solidFill>
                  <a:srgbClr val="002060"/>
                </a:solidFill>
                <a:latin typeface="Roboto"/>
                <a:cs typeface="Tahoma" panose="020B0604030504040204" pitchFamily="34" charset="0"/>
              </a:rPr>
              <a:t>Запомним…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1054101" y="442409"/>
            <a:ext cx="11137900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FFC000"/>
                </a:solidFill>
                <a:latin typeface="Roboto"/>
              </a:rPr>
              <a:t>Род несклоняемых существительных</a:t>
            </a:r>
            <a:endParaRPr lang="ru-RU" sz="3733" b="1" dirty="0">
              <a:solidFill>
                <a:srgbClr val="FFC000"/>
              </a:solidFill>
              <a:latin typeface="Roboto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38903" y="1366704"/>
            <a:ext cx="3939685" cy="1451581"/>
          </a:xfrm>
          <a:prstGeom prst="roundRect">
            <a:avLst/>
          </a:prstGeom>
          <a:solidFill>
            <a:srgbClr val="EB8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Неодушевлённые существительные </a:t>
            </a:r>
          </a:p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(большинство)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7325691" y="1465365"/>
            <a:ext cx="3610715" cy="1318779"/>
          </a:xfrm>
          <a:prstGeom prst="homePlate">
            <a:avLst>
              <a:gd name="adj" fmla="val 31093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srgbClr val="951B2C"/>
                </a:solidFill>
                <a:latin typeface="Roboto"/>
              </a:rPr>
              <a:t>Средний род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38903" y="4055263"/>
            <a:ext cx="3939685" cy="10359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Названия лиц мужского пола</a:t>
            </a: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7325691" y="4024186"/>
            <a:ext cx="3610715" cy="974677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srgbClr val="ED7D31"/>
                </a:solidFill>
                <a:latin typeface="Roboto"/>
              </a:rPr>
              <a:t>Мужской род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38903" y="5245126"/>
            <a:ext cx="3939685" cy="1035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Названия лиц женского пола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7325691" y="5275748"/>
            <a:ext cx="3610715" cy="974677"/>
          </a:xfrm>
          <a:prstGeom prst="homePlate">
            <a:avLst>
              <a:gd name="adj" fmla="val 31093"/>
            </a:avLst>
          </a:prstGeom>
          <a:ln>
            <a:solidFill>
              <a:srgbClr val="2891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srgbClr val="28911E"/>
                </a:solidFill>
                <a:latin typeface="Roboto"/>
              </a:rPr>
              <a:t>Женский род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38903" y="2920345"/>
            <a:ext cx="3939685" cy="10359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Названия животных </a:t>
            </a:r>
          </a:p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(кроме </a:t>
            </a:r>
            <a:r>
              <a:rPr lang="ru-RU" sz="2667" i="1" dirty="0">
                <a:solidFill>
                  <a:prstClr val="black"/>
                </a:solidFill>
                <a:latin typeface="Roboto"/>
              </a:rPr>
              <a:t>цеце</a:t>
            </a:r>
            <a:r>
              <a:rPr lang="ru-RU" sz="2667" dirty="0">
                <a:solidFill>
                  <a:prstClr val="black"/>
                </a:solidFill>
                <a:latin typeface="Roboto"/>
              </a:rPr>
              <a:t>)</a:t>
            </a: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7325691" y="2920344"/>
            <a:ext cx="3610715" cy="974677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srgbClr val="ED7D31"/>
                </a:solidFill>
                <a:latin typeface="Roboto"/>
              </a:rPr>
              <a:t>Мужской род</a:t>
            </a:r>
          </a:p>
        </p:txBody>
      </p:sp>
    </p:spTree>
    <p:extLst>
      <p:ext uri="{BB962C8B-B14F-4D97-AF65-F5344CB8AC3E}">
        <p14:creationId xmlns:p14="http://schemas.microsoft.com/office/powerpoint/2010/main" xmlns="" val="243733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1413268" y="393706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Аббревиатуры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6976468" y="2334668"/>
            <a:ext cx="2463931" cy="341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20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СНГ</a:t>
            </a: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БТР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ВВП</a:t>
            </a:r>
          </a:p>
          <a:p>
            <a:pPr defTabSz="1219170">
              <a:lnSpc>
                <a:spcPct val="20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РИА</a:t>
            </a:r>
            <a:endParaRPr lang="ru-RU" sz="3200" i="1" dirty="0">
              <a:solidFill>
                <a:srgbClr val="ED7D31"/>
              </a:solidFill>
              <a:latin typeface="Roboto"/>
            </a:endParaRPr>
          </a:p>
          <a:p>
            <a:pPr defTabSz="1219170">
              <a:lnSpc>
                <a:spcPct val="200000"/>
              </a:lnSpc>
            </a:pPr>
            <a:endParaRPr lang="ru-RU" sz="3200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 flipH="1">
            <a:off x="942874" y="2067228"/>
            <a:ext cx="5181493" cy="936993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prstClr val="black"/>
                </a:solidFill>
                <a:latin typeface="Roboto"/>
              </a:rPr>
              <a:t>Содружество Независимых государств</a:t>
            </a: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8680671" y="2274293"/>
            <a:ext cx="2940776" cy="618523"/>
          </a:xfrm>
          <a:prstGeom prst="homePlate">
            <a:avLst>
              <a:gd name="adj" fmla="val 31093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Средний род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 flipH="1">
            <a:off x="942872" y="3314006"/>
            <a:ext cx="5181493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prstClr val="black"/>
                </a:solidFill>
                <a:latin typeface="Roboto"/>
              </a:rPr>
              <a:t>Бронетранспортёр</a:t>
            </a:r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8739481" y="3261856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 flipH="1">
            <a:off x="942871" y="4222278"/>
            <a:ext cx="5181493" cy="598487"/>
          </a:xfrm>
          <a:prstGeom prst="borderCallout1">
            <a:avLst>
              <a:gd name="adj1" fmla="val 53651"/>
              <a:gd name="adj2" fmla="val -14936"/>
              <a:gd name="adj3" fmla="val 36325"/>
              <a:gd name="adj4" fmla="val -63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prstClr val="black"/>
                </a:solidFill>
                <a:latin typeface="Roboto"/>
              </a:rPr>
              <a:t>Валовой внутренний продукт</a:t>
            </a: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8711284" y="4307000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 flipH="1">
            <a:off x="942871" y="5295143"/>
            <a:ext cx="5181493" cy="881068"/>
          </a:xfrm>
          <a:prstGeom prst="borderCallout1">
            <a:avLst>
              <a:gd name="adj1" fmla="val 24519"/>
              <a:gd name="adj2" fmla="val -14626"/>
              <a:gd name="adj3" fmla="val 41787"/>
              <a:gd name="adj4" fmla="val -2488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2667" dirty="0">
                <a:solidFill>
                  <a:prstClr val="black"/>
                </a:solidFill>
                <a:latin typeface="Roboto"/>
              </a:rPr>
              <a:t>Российское информационное агентство</a:t>
            </a: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8711284" y="5352144"/>
            <a:ext cx="2910163" cy="618523"/>
          </a:xfrm>
          <a:prstGeom prst="homePlate">
            <a:avLst>
              <a:gd name="adj" fmla="val 31093"/>
            </a:avLst>
          </a:prstGeom>
          <a:ln>
            <a:solidFill>
              <a:srgbClr val="951B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Средний род</a:t>
            </a: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1292825" y="1063673"/>
            <a:ext cx="9564179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C00000"/>
                </a:solidFill>
                <a:latin typeface="Roboto"/>
              </a:rPr>
              <a:t>По опорному слову</a:t>
            </a:r>
            <a:endParaRPr lang="ru-RU" sz="4267" b="1" dirty="0">
              <a:solidFill>
                <a:srgbClr val="C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1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38651"/>
            <a:ext cx="1920000" cy="768000"/>
          </a:xfrm>
          <a:prstGeom prst="rect">
            <a:avLst/>
          </a:prstGeom>
          <a:solidFill>
            <a:srgbClr val="FFC000"/>
          </a:solidFill>
        </p:spPr>
        <p:txBody>
          <a:bodyPr wrap="square" lIns="480000" tIns="0" rIns="120000" bIns="0" anchor="ctr" anchorCtr="0">
            <a:noAutofit/>
          </a:bodyPr>
          <a:lstStyle/>
          <a:p>
            <a:pPr defTabSz="914354"/>
            <a:r>
              <a:rPr lang="ru-RU" sz="1600" b="1" dirty="0">
                <a:solidFill>
                  <a:srgbClr val="002060"/>
                </a:solidFill>
                <a:latin typeface="Roboto"/>
                <a:cs typeface="Tahoma" panose="020B0604030504040204" pitchFamily="34" charset="0"/>
              </a:rPr>
              <a:t>Запомним…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1054101" y="442409"/>
            <a:ext cx="11137900" cy="69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3733" dirty="0">
                <a:solidFill>
                  <a:srgbClr val="FFC000"/>
                </a:solidFill>
                <a:latin typeface="Roboto"/>
              </a:rPr>
              <a:t>Род аббревиатур</a:t>
            </a:r>
            <a:endParaRPr lang="ru-RU" sz="3733" b="1" dirty="0">
              <a:solidFill>
                <a:srgbClr val="FFC000"/>
              </a:solidFill>
              <a:latin typeface="Roboto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38903" y="1621361"/>
            <a:ext cx="3939685" cy="174748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По опорному слову</a:t>
            </a:r>
          </a:p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(обычно)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7533598" y="1619109"/>
            <a:ext cx="3939685" cy="1749732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black"/>
                </a:solidFill>
                <a:latin typeface="Roboto"/>
              </a:rPr>
              <a:t>Мужской род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8902777" y="3634369"/>
            <a:ext cx="1493919" cy="231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white"/>
              </a:solidFill>
              <a:latin typeface="Roboto"/>
            </a:endParaRP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white"/>
                </a:solidFill>
                <a:latin typeface="Roboto"/>
              </a:rPr>
              <a:t>вуз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white"/>
                </a:solidFill>
                <a:latin typeface="Roboto"/>
              </a:rPr>
              <a:t>загс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white"/>
                </a:solidFill>
                <a:latin typeface="Roboto"/>
              </a:rPr>
              <a:t>МИД</a:t>
            </a:r>
          </a:p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white"/>
                </a:solidFill>
                <a:latin typeface="Roboto"/>
              </a:rPr>
              <a:t>ЖЭК</a:t>
            </a:r>
          </a:p>
          <a:p>
            <a:pPr defTabSz="1219170">
              <a:lnSpc>
                <a:spcPct val="150000"/>
              </a:lnSpc>
            </a:pPr>
            <a:endParaRPr lang="ru-RU" sz="3200" i="1" dirty="0">
              <a:solidFill>
                <a:prstClr val="whit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6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22" grpId="0" animBg="1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1283118" y="515297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prstClr val="black"/>
                </a:solidFill>
                <a:latin typeface="Merriweather"/>
              </a:rPr>
              <a:t>Имя существительное</a:t>
            </a:r>
            <a:endParaRPr lang="ru-RU" sz="4267" b="1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32272" y="1501826"/>
            <a:ext cx="2449701" cy="7088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Предмет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2819" y="1501826"/>
            <a:ext cx="1656168" cy="7088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srgbClr val="00B050"/>
                </a:solidFill>
                <a:latin typeface="Roboto"/>
              </a:rPr>
              <a:t>Кто?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60929" y="1485694"/>
            <a:ext cx="1656168" cy="7088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srgbClr val="00B050"/>
                </a:solidFill>
                <a:latin typeface="Roboto"/>
              </a:rPr>
              <a:t>Что?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26289" y="2473925"/>
            <a:ext cx="277062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5D6C89"/>
                </a:solidFill>
                <a:latin typeface="Roboto"/>
              </a:rPr>
              <a:t>Конкретные</a:t>
            </a:r>
            <a:endParaRPr lang="ru-RU" sz="26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439001" y="2473925"/>
            <a:ext cx="3051471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5D6C89"/>
                </a:solidFill>
                <a:latin typeface="Roboto"/>
              </a:rPr>
              <a:t>Абстрактные</a:t>
            </a:r>
            <a:endParaRPr lang="ru-RU" sz="26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179704" y="2473923"/>
            <a:ext cx="328735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5D6C89"/>
                </a:solidFill>
                <a:latin typeface="Roboto"/>
              </a:rPr>
              <a:t>Вещественные</a:t>
            </a:r>
            <a:endParaRPr lang="ru-RU" sz="26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9070936" y="2473925"/>
            <a:ext cx="3371541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5D6C89"/>
                </a:solidFill>
                <a:latin typeface="Roboto"/>
              </a:rPr>
              <a:t>Собирательные</a:t>
            </a:r>
            <a:endParaRPr lang="ru-RU" sz="26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27052" y="3787360"/>
            <a:ext cx="2435889" cy="1117795"/>
          </a:xfrm>
          <a:prstGeom prst="wedgeRoundRectCallout">
            <a:avLst>
              <a:gd name="adj1" fmla="val 8295"/>
              <a:gd name="adj2" fmla="val 6930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Можно увидеть, ощутить, посчитать. 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82258" y="2925627"/>
            <a:ext cx="277062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133" i="1" dirty="0">
                <a:solidFill>
                  <a:prstClr val="black"/>
                </a:solidFill>
                <a:latin typeface="Roboto"/>
              </a:rPr>
              <a:t>лес, город, день</a:t>
            </a:r>
            <a:endParaRPr lang="ru-RU" sz="2133" b="1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459654" y="3787360"/>
            <a:ext cx="2435889" cy="1117795"/>
          </a:xfrm>
          <a:prstGeom prst="wedgeRoundRectCallout">
            <a:avLst>
              <a:gd name="adj1" fmla="val 8295"/>
              <a:gd name="adj2" fmla="val 6930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Чувства, признаки, процессы.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3458143" y="2925627"/>
            <a:ext cx="311768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133" i="1" dirty="0">
                <a:solidFill>
                  <a:prstClr val="black"/>
                </a:solidFill>
                <a:latin typeface="Roboto"/>
              </a:rPr>
              <a:t>лень, красота, ум</a:t>
            </a:r>
            <a:endParaRPr lang="ru-RU" sz="2133" b="1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29122" y="3758125"/>
            <a:ext cx="2435889" cy="1117795"/>
          </a:xfrm>
          <a:prstGeom prst="wedgeRoundRectCallout">
            <a:avLst>
              <a:gd name="adj1" fmla="val 8295"/>
              <a:gd name="adj2" fmla="val 6930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Однородная масса.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6329122" y="2933958"/>
            <a:ext cx="277062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133" i="1" dirty="0">
                <a:solidFill>
                  <a:prstClr val="black"/>
                </a:solidFill>
                <a:latin typeface="Roboto"/>
              </a:rPr>
              <a:t>вода, мука, краска</a:t>
            </a:r>
            <a:endParaRPr lang="ru-RU" sz="2133" b="1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9209541" y="3749795"/>
            <a:ext cx="2435889" cy="1117795"/>
          </a:xfrm>
          <a:prstGeom prst="wedgeRoundRectCallout">
            <a:avLst>
              <a:gd name="adj1" fmla="val 22263"/>
              <a:gd name="adj2" fmla="val 6676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Много лиц и предметов как единое целое.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9209541" y="2925627"/>
            <a:ext cx="277062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133" i="1" dirty="0">
                <a:solidFill>
                  <a:prstClr val="black"/>
                </a:solidFill>
                <a:latin typeface="Roboto"/>
              </a:rPr>
              <a:t>детвора, молодёжь</a:t>
            </a:r>
            <a:endParaRPr lang="ru-RU" sz="2133" b="1" i="1" dirty="0">
              <a:solidFill>
                <a:prstClr val="black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60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3" grpId="0" animBg="1"/>
      <p:bldP spid="15" grpId="0"/>
      <p:bldP spid="16" grpId="0" animBg="1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079676" y="1346790"/>
            <a:ext cx="5585275" cy="5511209"/>
          </a:xfrm>
          <a:prstGeom prst="rect">
            <a:avLst/>
          </a:prstGeom>
          <a:solidFill>
            <a:srgbClr val="7D8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7051" y="1346792"/>
            <a:ext cx="5566141" cy="5511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283118" y="515297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prstClr val="black"/>
                </a:solidFill>
                <a:latin typeface="Merriweather"/>
              </a:rPr>
              <a:t>Имя существительное</a:t>
            </a:r>
            <a:endParaRPr lang="ru-RU" sz="4267" b="1" dirty="0">
              <a:solidFill>
                <a:prstClr val="black"/>
              </a:solidFill>
              <a:latin typeface="Merriweather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96001" y="1346792"/>
            <a:ext cx="0" cy="5511209"/>
          </a:xfrm>
          <a:prstGeom prst="line">
            <a:avLst/>
          </a:prstGeom>
          <a:ln w="28575">
            <a:solidFill>
              <a:srgbClr val="5D6C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551207" y="1364015"/>
            <a:ext cx="3517829" cy="708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Постоянные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25949" y="1346789"/>
            <a:ext cx="3813545" cy="708836"/>
          </a:xfrm>
          <a:prstGeom prst="roundRect">
            <a:avLst>
              <a:gd name="adj" fmla="val 50000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Непостоянные</a:t>
            </a: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1172240" y="2481227"/>
            <a:ext cx="5265825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533" dirty="0">
                <a:solidFill>
                  <a:srgbClr val="5D6C89"/>
                </a:solidFill>
                <a:latin typeface="Roboto"/>
              </a:rPr>
              <a:t>Собственные</a:t>
            </a:r>
          </a:p>
          <a:p>
            <a:pPr defTabSz="1219170"/>
            <a:r>
              <a:rPr lang="ru-RU" sz="2533" dirty="0">
                <a:solidFill>
                  <a:srgbClr val="5D6C89"/>
                </a:solidFill>
                <a:latin typeface="Roboto"/>
              </a:rPr>
              <a:t>Нарицательные</a:t>
            </a:r>
            <a:endParaRPr lang="ru-RU" sz="25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1135115" y="3472973"/>
            <a:ext cx="387287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533" dirty="0">
                <a:solidFill>
                  <a:srgbClr val="5D6C89"/>
                </a:solidFill>
                <a:latin typeface="Roboto"/>
              </a:rPr>
              <a:t>Одушевлённые</a:t>
            </a:r>
          </a:p>
          <a:p>
            <a:pPr defTabSz="1219170"/>
            <a:r>
              <a:rPr lang="ru-RU" sz="2533" dirty="0">
                <a:solidFill>
                  <a:srgbClr val="5D6C89"/>
                </a:solidFill>
                <a:latin typeface="Roboto"/>
              </a:rPr>
              <a:t>Неодушевлённые</a:t>
            </a:r>
            <a:endParaRPr lang="ru-RU" sz="25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1172239" y="4216327"/>
            <a:ext cx="193266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533" dirty="0" smtClean="0">
                <a:solidFill>
                  <a:srgbClr val="5D6C89"/>
                </a:solidFill>
                <a:latin typeface="Roboto"/>
              </a:rPr>
              <a:t>Склонение</a:t>
            </a:r>
            <a:endParaRPr lang="ru-RU" sz="25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1172240" y="4957792"/>
            <a:ext cx="2340505" cy="46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5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1243048" y="5314498"/>
            <a:ext cx="193266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533" dirty="0">
                <a:solidFill>
                  <a:srgbClr val="5D6C89"/>
                </a:solidFill>
                <a:latin typeface="Roboto"/>
              </a:rPr>
              <a:t>Род</a:t>
            </a:r>
            <a:endParaRPr lang="ru-RU" sz="25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1135115" y="5939596"/>
            <a:ext cx="5069335" cy="46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533" dirty="0">
                <a:solidFill>
                  <a:srgbClr val="5D6C89"/>
                </a:solidFill>
                <a:latin typeface="Roboto"/>
              </a:rPr>
              <a:t>мужской, женский, средний</a:t>
            </a:r>
            <a:endParaRPr lang="ru-RU" sz="2533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38" name="Стрелка углом 37"/>
          <p:cNvSpPr/>
          <p:nvPr/>
        </p:nvSpPr>
        <p:spPr>
          <a:xfrm flipV="1">
            <a:off x="786249" y="2729288"/>
            <a:ext cx="277543" cy="942329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39" name="Стрелка углом 38"/>
          <p:cNvSpPr/>
          <p:nvPr/>
        </p:nvSpPr>
        <p:spPr>
          <a:xfrm flipV="1">
            <a:off x="786250" y="1892890"/>
            <a:ext cx="277543" cy="942329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40" name="Стрелка углом 39"/>
          <p:cNvSpPr/>
          <p:nvPr/>
        </p:nvSpPr>
        <p:spPr>
          <a:xfrm flipV="1">
            <a:off x="778504" y="3564136"/>
            <a:ext cx="293029" cy="1055499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41" name="Стрелка углом 40"/>
          <p:cNvSpPr/>
          <p:nvPr/>
        </p:nvSpPr>
        <p:spPr>
          <a:xfrm flipV="1">
            <a:off x="775695" y="4401155"/>
            <a:ext cx="281384" cy="126214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42" name="Текст 2"/>
          <p:cNvSpPr txBox="1">
            <a:spLocks/>
          </p:cNvSpPr>
          <p:nvPr/>
        </p:nvSpPr>
        <p:spPr>
          <a:xfrm>
            <a:off x="6915107" y="2202709"/>
            <a:ext cx="1494621" cy="55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Число</a:t>
            </a:r>
          </a:p>
        </p:txBody>
      </p:sp>
      <p:sp>
        <p:nvSpPr>
          <p:cNvPr id="43" name="Стрелка углом 42"/>
          <p:cNvSpPr/>
          <p:nvPr/>
        </p:nvSpPr>
        <p:spPr>
          <a:xfrm flipV="1">
            <a:off x="6539491" y="1921042"/>
            <a:ext cx="277541" cy="64617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44" name="Текст 2"/>
          <p:cNvSpPr txBox="1">
            <a:spLocks/>
          </p:cNvSpPr>
          <p:nvPr/>
        </p:nvSpPr>
        <p:spPr>
          <a:xfrm>
            <a:off x="6982976" y="3058629"/>
            <a:ext cx="3658933" cy="55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ru-RU" sz="2533" dirty="0">
                <a:solidFill>
                  <a:srgbClr val="FFC000"/>
                </a:solidFill>
                <a:latin typeface="Roboto"/>
              </a:rPr>
              <a:t>единственное, множественное</a:t>
            </a:r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7031006" y="3534851"/>
            <a:ext cx="1494621" cy="55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Падеж</a:t>
            </a:r>
          </a:p>
        </p:txBody>
      </p:sp>
      <p:sp>
        <p:nvSpPr>
          <p:cNvPr id="46" name="Стрелка углом 45"/>
          <p:cNvSpPr/>
          <p:nvPr/>
        </p:nvSpPr>
        <p:spPr>
          <a:xfrm flipV="1">
            <a:off x="6539822" y="2430754"/>
            <a:ext cx="341397" cy="1442639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black"/>
              </a:solidFill>
              <a:latin typeface="Roboto"/>
            </a:endParaRPr>
          </a:p>
        </p:txBody>
      </p:sp>
      <p:sp>
        <p:nvSpPr>
          <p:cNvPr id="47" name="Текст 2"/>
          <p:cNvSpPr txBox="1">
            <a:spLocks/>
          </p:cNvSpPr>
          <p:nvPr/>
        </p:nvSpPr>
        <p:spPr>
          <a:xfrm>
            <a:off x="7103832" y="5939596"/>
            <a:ext cx="3658933" cy="55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ru-RU" sz="2533" dirty="0">
                <a:solidFill>
                  <a:srgbClr val="FFC000"/>
                </a:solidFill>
                <a:latin typeface="Roboto"/>
              </a:rPr>
              <a:t>именительный,</a:t>
            </a:r>
          </a:p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родительный,</a:t>
            </a:r>
          </a:p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дательный</a:t>
            </a:r>
          </a:p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винительный,</a:t>
            </a:r>
          </a:p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творительный,</a:t>
            </a:r>
          </a:p>
          <a:p>
            <a:pPr defTabSz="1219170"/>
            <a:r>
              <a:rPr lang="ru-RU" sz="2533" dirty="0">
                <a:solidFill>
                  <a:srgbClr val="FFC000"/>
                </a:solidFill>
                <a:latin typeface="Roboto"/>
              </a:rPr>
              <a:t>предложный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68" y="4725463"/>
            <a:ext cx="258492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73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5" grpId="0" animBg="1"/>
      <p:bldP spid="26" grpId="0" animBg="1"/>
      <p:bldP spid="29" grpId="0" uiExpand="1" build="p"/>
      <p:bldP spid="30" grpId="0" uiExpand="1" build="p"/>
      <p:bldP spid="32" grpId="0"/>
      <p:bldP spid="33" grpId="0"/>
      <p:bldP spid="34" grpId="0"/>
      <p:bldP spid="35" grpId="0"/>
      <p:bldP spid="38" grpId="0" animBg="1"/>
      <p:bldP spid="39" grpId="0" animBg="1"/>
      <p:bldP spid="40" grpId="0" animBg="1"/>
      <p:bldP spid="41" grpId="0" animBg="1"/>
      <p:bldP spid="42" grpId="0" build="p"/>
      <p:bldP spid="43" grpId="0" animBg="1"/>
      <p:bldP spid="44" grpId="0" build="p"/>
      <p:bldP spid="45" grpId="0" build="p"/>
      <p:bldP spid="46" grpId="0" animBg="1"/>
      <p:bldP spid="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1283118" y="515297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prstClr val="black"/>
                </a:solidFill>
                <a:latin typeface="Merriweather"/>
              </a:rPr>
              <a:t>Имя существительное</a:t>
            </a:r>
            <a:endParaRPr lang="ru-RU" sz="4267" b="1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11474" y="1364014"/>
            <a:ext cx="3841749" cy="7088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Подлежащее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1472" y="2252146"/>
            <a:ext cx="3841749" cy="7088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Дополнение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1472" y="3146530"/>
            <a:ext cx="3841749" cy="7088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Сказуемое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05064" y="1364013"/>
            <a:ext cx="4173288" cy="708836"/>
          </a:xfrm>
          <a:prstGeom prst="roundRect">
            <a:avLst>
              <a:gd name="adj" fmla="val 50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Определение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05064" y="2252146"/>
            <a:ext cx="4173288" cy="708836"/>
          </a:xfrm>
          <a:prstGeom prst="roundRect">
            <a:avLst>
              <a:gd name="adj" fmla="val 50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733" dirty="0">
                <a:solidFill>
                  <a:prstClr val="white"/>
                </a:solidFill>
                <a:latin typeface="Roboto"/>
              </a:rPr>
              <a:t>Обстоятельство</a:t>
            </a: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2334638" y="4169201"/>
            <a:ext cx="6697068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Roboto"/>
              </a:rPr>
              <a:t>Стрекоза – насекомое. </a:t>
            </a:r>
            <a:endParaRPr lang="ru-RU" sz="3200" b="1" i="1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470484" y="4780548"/>
            <a:ext cx="176463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4593279" y="4780548"/>
            <a:ext cx="2112000" cy="139032"/>
            <a:chOff x="2157663" y="3785937"/>
            <a:chExt cx="1323474" cy="10427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2157663" y="3785937"/>
              <a:ext cx="132347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57663" y="3890211"/>
              <a:ext cx="132347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Текст 2"/>
          <p:cNvSpPr txBox="1">
            <a:spLocks/>
          </p:cNvSpPr>
          <p:nvPr/>
        </p:nvSpPr>
        <p:spPr>
          <a:xfrm>
            <a:off x="2017757" y="5152459"/>
            <a:ext cx="9375044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i="1" dirty="0" smtClean="0">
                <a:solidFill>
                  <a:prstClr val="black"/>
                </a:solidFill>
                <a:latin typeface="Roboto"/>
              </a:rPr>
              <a:t>Платье </a:t>
            </a:r>
            <a:r>
              <a:rPr lang="ru-RU" sz="3200" i="1" dirty="0">
                <a:solidFill>
                  <a:prstClr val="black"/>
                </a:solidFill>
                <a:latin typeface="Roboto"/>
              </a:rPr>
              <a:t>в горошек </a:t>
            </a:r>
            <a:r>
              <a:rPr lang="ru-RU" sz="3200" i="1" dirty="0" smtClean="0">
                <a:solidFill>
                  <a:prstClr val="black"/>
                </a:solidFill>
                <a:latin typeface="Roboto"/>
              </a:rPr>
              <a:t>ждёт </a:t>
            </a:r>
            <a:r>
              <a:rPr lang="ru-RU" sz="3200" i="1" dirty="0">
                <a:solidFill>
                  <a:prstClr val="black"/>
                </a:solidFill>
                <a:latin typeface="Roboto"/>
              </a:rPr>
              <a:t>праздника в шкафу.  </a:t>
            </a:r>
            <a:endParaRPr lang="ru-RU" sz="3200" b="1" i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3894161" y="5662751"/>
            <a:ext cx="1894449" cy="60959"/>
          </a:xfrm>
          <a:custGeom>
            <a:avLst/>
            <a:gdLst>
              <a:gd name="connsiteX0" fmla="*/ 0 w 2201838"/>
              <a:gd name="connsiteY0" fmla="*/ 327551 h 350317"/>
              <a:gd name="connsiteX1" fmla="*/ 154674 w 2201838"/>
              <a:gd name="connsiteY1" fmla="*/ 4554 h 350317"/>
              <a:gd name="connsiteX2" fmla="*/ 291152 w 2201838"/>
              <a:gd name="connsiteY2" fmla="*/ 336650 h 350317"/>
              <a:gd name="connsiteX3" fmla="*/ 427630 w 2201838"/>
              <a:gd name="connsiteY3" fmla="*/ 9103 h 350317"/>
              <a:gd name="connsiteX4" fmla="*/ 577755 w 2201838"/>
              <a:gd name="connsiteY4" fmla="*/ 336650 h 350317"/>
              <a:gd name="connsiteX5" fmla="*/ 691486 w 2201838"/>
              <a:gd name="connsiteY5" fmla="*/ 18202 h 350317"/>
              <a:gd name="connsiteX6" fmla="*/ 832513 w 2201838"/>
              <a:gd name="connsiteY6" fmla="*/ 350297 h 350317"/>
              <a:gd name="connsiteX7" fmla="*/ 932597 w 2201838"/>
              <a:gd name="connsiteY7" fmla="*/ 5 h 350317"/>
              <a:gd name="connsiteX8" fmla="*/ 1069074 w 2201838"/>
              <a:gd name="connsiteY8" fmla="*/ 345748 h 350317"/>
              <a:gd name="connsiteX9" fmla="*/ 1182806 w 2201838"/>
              <a:gd name="connsiteY9" fmla="*/ 9103 h 350317"/>
              <a:gd name="connsiteX10" fmla="*/ 1310185 w 2201838"/>
              <a:gd name="connsiteY10" fmla="*/ 345748 h 350317"/>
              <a:gd name="connsiteX11" fmla="*/ 1419367 w 2201838"/>
              <a:gd name="connsiteY11" fmla="*/ 5 h 350317"/>
              <a:gd name="connsiteX12" fmla="*/ 1542197 w 2201838"/>
              <a:gd name="connsiteY12" fmla="*/ 336650 h 350317"/>
              <a:gd name="connsiteX13" fmla="*/ 1642280 w 2201838"/>
              <a:gd name="connsiteY13" fmla="*/ 4554 h 350317"/>
              <a:gd name="connsiteX14" fmla="*/ 1756012 w 2201838"/>
              <a:gd name="connsiteY14" fmla="*/ 350297 h 350317"/>
              <a:gd name="connsiteX15" fmla="*/ 1874292 w 2201838"/>
              <a:gd name="connsiteY15" fmla="*/ 5 h 350317"/>
              <a:gd name="connsiteX16" fmla="*/ 1969827 w 2201838"/>
              <a:gd name="connsiteY16" fmla="*/ 341199 h 350317"/>
              <a:gd name="connsiteX17" fmla="*/ 2083558 w 2201838"/>
              <a:gd name="connsiteY17" fmla="*/ 4554 h 350317"/>
              <a:gd name="connsiteX18" fmla="*/ 2201838 w 2201838"/>
              <a:gd name="connsiteY18" fmla="*/ 341199 h 350317"/>
              <a:gd name="connsiteX19" fmla="*/ 2201838 w 2201838"/>
              <a:gd name="connsiteY19" fmla="*/ 341199 h 35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1838" h="350317">
                <a:moveTo>
                  <a:pt x="0" y="327551"/>
                </a:moveTo>
                <a:cubicBezTo>
                  <a:pt x="53074" y="165294"/>
                  <a:pt x="106149" y="3037"/>
                  <a:pt x="154674" y="4554"/>
                </a:cubicBezTo>
                <a:cubicBezTo>
                  <a:pt x="203199" y="6070"/>
                  <a:pt x="245659" y="335892"/>
                  <a:pt x="291152" y="336650"/>
                </a:cubicBezTo>
                <a:cubicBezTo>
                  <a:pt x="336645" y="337408"/>
                  <a:pt x="379863" y="9103"/>
                  <a:pt x="427630" y="9103"/>
                </a:cubicBezTo>
                <a:cubicBezTo>
                  <a:pt x="475397" y="9103"/>
                  <a:pt x="533779" y="335134"/>
                  <a:pt x="577755" y="336650"/>
                </a:cubicBezTo>
                <a:cubicBezTo>
                  <a:pt x="621731" y="338166"/>
                  <a:pt x="649026" y="15927"/>
                  <a:pt x="691486" y="18202"/>
                </a:cubicBezTo>
                <a:cubicBezTo>
                  <a:pt x="733946" y="20476"/>
                  <a:pt x="792328" y="353330"/>
                  <a:pt x="832513" y="350297"/>
                </a:cubicBezTo>
                <a:cubicBezTo>
                  <a:pt x="872698" y="347264"/>
                  <a:pt x="893170" y="763"/>
                  <a:pt x="932597" y="5"/>
                </a:cubicBezTo>
                <a:cubicBezTo>
                  <a:pt x="972024" y="-753"/>
                  <a:pt x="1027373" y="344232"/>
                  <a:pt x="1069074" y="345748"/>
                </a:cubicBezTo>
                <a:cubicBezTo>
                  <a:pt x="1110775" y="347264"/>
                  <a:pt x="1142621" y="9103"/>
                  <a:pt x="1182806" y="9103"/>
                </a:cubicBezTo>
                <a:cubicBezTo>
                  <a:pt x="1222991" y="9103"/>
                  <a:pt x="1270758" y="347264"/>
                  <a:pt x="1310185" y="345748"/>
                </a:cubicBezTo>
                <a:cubicBezTo>
                  <a:pt x="1349612" y="344232"/>
                  <a:pt x="1380698" y="1521"/>
                  <a:pt x="1419367" y="5"/>
                </a:cubicBezTo>
                <a:cubicBezTo>
                  <a:pt x="1458036" y="-1511"/>
                  <a:pt x="1505045" y="335892"/>
                  <a:pt x="1542197" y="336650"/>
                </a:cubicBezTo>
                <a:cubicBezTo>
                  <a:pt x="1579349" y="337408"/>
                  <a:pt x="1606644" y="2280"/>
                  <a:pt x="1642280" y="4554"/>
                </a:cubicBezTo>
                <a:cubicBezTo>
                  <a:pt x="1677916" y="6828"/>
                  <a:pt x="1717343" y="351055"/>
                  <a:pt x="1756012" y="350297"/>
                </a:cubicBezTo>
                <a:cubicBezTo>
                  <a:pt x="1794681" y="349539"/>
                  <a:pt x="1838656" y="1521"/>
                  <a:pt x="1874292" y="5"/>
                </a:cubicBezTo>
                <a:cubicBezTo>
                  <a:pt x="1909928" y="-1511"/>
                  <a:pt x="1934949" y="340441"/>
                  <a:pt x="1969827" y="341199"/>
                </a:cubicBezTo>
                <a:cubicBezTo>
                  <a:pt x="2004705" y="341957"/>
                  <a:pt x="2044890" y="4554"/>
                  <a:pt x="2083558" y="4554"/>
                </a:cubicBezTo>
                <a:cubicBezTo>
                  <a:pt x="2122226" y="4554"/>
                  <a:pt x="2201838" y="341199"/>
                  <a:pt x="2201838" y="341199"/>
                </a:cubicBezTo>
                <a:lnTo>
                  <a:pt x="2201838" y="341199"/>
                </a:lnTo>
              </a:path>
            </a:pathLst>
          </a:custGeom>
          <a:noFill/>
          <a:ln>
            <a:solidFill>
              <a:srgbClr val="951B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>
              <a:solidFill>
                <a:prstClr val="white"/>
              </a:solidFill>
              <a:latin typeface="Roboto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940884" y="5723709"/>
            <a:ext cx="2016000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31705" y="5723709"/>
            <a:ext cx="1536000" cy="0"/>
          </a:xfrm>
          <a:prstGeom prst="line">
            <a:avLst/>
          </a:prstGeom>
          <a:ln w="12700">
            <a:solidFill>
              <a:srgbClr val="951B2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831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5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 txBox="1">
            <a:spLocks/>
          </p:cNvSpPr>
          <p:nvPr/>
        </p:nvSpPr>
        <p:spPr>
          <a:xfrm>
            <a:off x="-1272403" y="168001"/>
            <a:ext cx="10896949" cy="1001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ct val="150000"/>
              </a:lnSpc>
            </a:pPr>
            <a:endParaRPr lang="ru-RU" sz="1400" b="1" dirty="0">
              <a:solidFill>
                <a:prstClr val="black"/>
              </a:solidFill>
              <a:latin typeface="Merriweather"/>
            </a:endParaRPr>
          </a:p>
          <a:p>
            <a:pPr algn="ctr" defTabSz="1219170"/>
            <a:r>
              <a:rPr lang="ru-RU" sz="4267" dirty="0">
                <a:solidFill>
                  <a:prstClr val="black"/>
                </a:solidFill>
                <a:latin typeface="Merriweather"/>
              </a:rPr>
              <a:t>Части речи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5" y="1096484"/>
            <a:ext cx="9759020" cy="4876067"/>
          </a:xfrm>
          <a:prstGeom prst="rect">
            <a:avLst/>
          </a:prstGeom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8562390" y="475294"/>
            <a:ext cx="3614423" cy="2063796"/>
          </a:xfrm>
          <a:prstGeom prst="wedgeRoundRectCallout">
            <a:avLst>
              <a:gd name="adj1" fmla="val 29409"/>
              <a:gd name="adj2" fmla="val -62298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400" dirty="0">
                <a:solidFill>
                  <a:prstClr val="black"/>
                </a:solidFill>
                <a:latin typeface="Roboto"/>
              </a:rPr>
              <a:t>Частей речи много. Сколько же у нас схем морфологического разбора?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9624546" y="3582765"/>
            <a:ext cx="1917361" cy="673055"/>
          </a:xfrm>
          <a:prstGeom prst="wedgeRoundRectCallout">
            <a:avLst>
              <a:gd name="adj1" fmla="val 74414"/>
              <a:gd name="adj2" fmla="val -23204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400" dirty="0">
                <a:solidFill>
                  <a:prstClr val="black"/>
                </a:solidFill>
                <a:latin typeface="Roboto"/>
              </a:rPr>
              <a:t>Одна!</a:t>
            </a:r>
          </a:p>
        </p:txBody>
      </p:sp>
    </p:spTree>
    <p:extLst>
      <p:ext uri="{BB962C8B-B14F-4D97-AF65-F5344CB8AC3E}">
        <p14:creationId xmlns:p14="http://schemas.microsoft.com/office/powerpoint/2010/main" xmlns="" val="45847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1283119" y="434267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Схема морфологического разбора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1401541" y="1203009"/>
            <a:ext cx="642166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733" dirty="0">
                <a:solidFill>
                  <a:srgbClr val="ED7D31"/>
                </a:solidFill>
                <a:latin typeface="Roboto"/>
              </a:rPr>
              <a:t>Общее значение</a:t>
            </a:r>
            <a:endParaRPr lang="ru-RU" sz="3733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7051" y="1163595"/>
            <a:ext cx="736444" cy="70883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white"/>
                </a:solidFill>
                <a:latin typeface="Roboto"/>
              </a:rPr>
              <a:t>1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1421164" y="3223467"/>
            <a:ext cx="69831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733" dirty="0">
                <a:solidFill>
                  <a:srgbClr val="455A64"/>
                </a:solidFill>
                <a:latin typeface="Roboto"/>
              </a:rPr>
              <a:t>Морфологические признаки</a:t>
            </a:r>
            <a:endParaRPr lang="ru-RU" sz="3733" b="1" dirty="0">
              <a:solidFill>
                <a:srgbClr val="455A64"/>
              </a:solidFill>
              <a:latin typeface="Roboto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6675" y="3184054"/>
            <a:ext cx="736444" cy="708836"/>
          </a:xfrm>
          <a:prstGeom prst="ellipse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white"/>
                </a:solidFill>
                <a:latin typeface="Roboto"/>
              </a:rPr>
              <a:t>2</a:t>
            </a: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1401540" y="5450809"/>
            <a:ext cx="698313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733" dirty="0">
                <a:solidFill>
                  <a:srgbClr val="00B050"/>
                </a:solidFill>
                <a:latin typeface="Roboto"/>
              </a:rPr>
              <a:t>Функция в предложении</a:t>
            </a:r>
            <a:endParaRPr lang="ru-RU" sz="3733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7051" y="5445041"/>
            <a:ext cx="736444" cy="7088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3200" dirty="0">
                <a:solidFill>
                  <a:prstClr val="white"/>
                </a:solidFill>
                <a:latin typeface="Roboto"/>
              </a:rPr>
              <a:t>3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2661754" y="1917326"/>
            <a:ext cx="1830036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Вопрос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681378" y="2584711"/>
            <a:ext cx="390658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Начальная форма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64492" y="2137041"/>
            <a:ext cx="636509" cy="261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44868" y="2705126"/>
            <a:ext cx="636509" cy="330985"/>
          </a:xfrm>
          <a:prstGeom prst="rect">
            <a:avLst/>
          </a:prstGeom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2681377" y="4030423"/>
            <a:ext cx="317544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455A64"/>
                </a:solidFill>
                <a:latin typeface="Roboto"/>
              </a:rPr>
              <a:t>Постоянные</a:t>
            </a:r>
            <a:endParaRPr lang="ru-RU" sz="3200" b="1" dirty="0">
              <a:solidFill>
                <a:srgbClr val="455A64"/>
              </a:solidFill>
              <a:latin typeface="Robot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64492" y="4198624"/>
            <a:ext cx="636509" cy="330985"/>
          </a:xfrm>
          <a:prstGeom prst="rect">
            <a:avLst/>
          </a:prstGeom>
        </p:spPr>
      </p:pic>
      <p:sp>
        <p:nvSpPr>
          <p:cNvPr id="22" name="Текст 2"/>
          <p:cNvSpPr txBox="1">
            <a:spLocks/>
          </p:cNvSpPr>
          <p:nvPr/>
        </p:nvSpPr>
        <p:spPr>
          <a:xfrm>
            <a:off x="2681377" y="4815171"/>
            <a:ext cx="317544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455A64"/>
                </a:solidFill>
                <a:latin typeface="Roboto"/>
              </a:rPr>
              <a:t>Непостоянные</a:t>
            </a:r>
            <a:endParaRPr lang="ru-RU" sz="3200" b="1" dirty="0">
              <a:solidFill>
                <a:srgbClr val="455A64"/>
              </a:solidFill>
              <a:latin typeface="Roboto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64492" y="4983372"/>
            <a:ext cx="636509" cy="330985"/>
          </a:xfrm>
          <a:prstGeom prst="rect">
            <a:avLst/>
          </a:prstGeom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8668138" y="3435332"/>
            <a:ext cx="3456517" cy="2188553"/>
          </a:xfrm>
          <a:prstGeom prst="wedgeRoundRectCallout">
            <a:avLst>
              <a:gd name="adj1" fmla="val -24259"/>
              <a:gd name="adj2" fmla="val 66841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ru-RU" sz="2667" dirty="0">
                <a:solidFill>
                  <a:prstClr val="black"/>
                </a:solidFill>
                <a:latin typeface="Roboto"/>
              </a:rPr>
              <a:t>Признаки будут изменяться в зависимости от части речи. </a:t>
            </a:r>
          </a:p>
        </p:txBody>
      </p:sp>
    </p:spTree>
    <p:extLst>
      <p:ext uri="{BB962C8B-B14F-4D97-AF65-F5344CB8AC3E}">
        <p14:creationId xmlns:p14="http://schemas.microsoft.com/office/powerpoint/2010/main" xmlns="" val="315842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22916" y="1152987"/>
          <a:ext cx="11142034" cy="52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713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136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7136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rgbClr val="DA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00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rgbClr val="DA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7136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rgbClr val="DA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713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Текст 2"/>
          <p:cNvSpPr txBox="1">
            <a:spLocks/>
          </p:cNvSpPr>
          <p:nvPr/>
        </p:nvSpPr>
        <p:spPr>
          <a:xfrm>
            <a:off x="1283119" y="434267"/>
            <a:ext cx="9620149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ru-RU" sz="4267" dirty="0">
                <a:solidFill>
                  <a:srgbClr val="5D6C89"/>
                </a:solidFill>
                <a:latin typeface="Roboto"/>
              </a:rPr>
              <a:t>Имя существительное</a:t>
            </a:r>
            <a:endParaRPr lang="ru-RU" sz="4267" b="1" dirty="0">
              <a:solidFill>
                <a:srgbClr val="5D6C89"/>
              </a:solidFill>
              <a:latin typeface="Roboto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484861" y="1221019"/>
            <a:ext cx="642166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ED7D31"/>
                </a:solidFill>
                <a:latin typeface="Roboto"/>
              </a:rPr>
              <a:t>Общее значение</a:t>
            </a:r>
            <a:endParaRPr lang="ru-RU" sz="3200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589656" y="3406893"/>
            <a:ext cx="6347176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455A64"/>
                </a:solidFill>
                <a:latin typeface="Roboto"/>
              </a:rPr>
              <a:t>Признаки</a:t>
            </a:r>
            <a:endParaRPr lang="ru-RU" sz="3200" b="1" dirty="0">
              <a:solidFill>
                <a:srgbClr val="455A64"/>
              </a:solidFill>
              <a:latin typeface="Roboto"/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576475" y="5713898"/>
            <a:ext cx="3407092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3200" dirty="0">
                <a:solidFill>
                  <a:srgbClr val="00B050"/>
                </a:solidFill>
                <a:latin typeface="Roboto"/>
              </a:rPr>
              <a:t>Функция</a:t>
            </a:r>
            <a:endParaRPr lang="ru-RU" sz="3200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788675" y="1915905"/>
            <a:ext cx="1830036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ED7D31"/>
                </a:solidFill>
                <a:latin typeface="Roboto"/>
              </a:rPr>
              <a:t>Вопрос</a:t>
            </a:r>
            <a:endParaRPr lang="ru-RU" sz="2667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784551" y="2672119"/>
            <a:ext cx="3322615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ED7D31"/>
                </a:solidFill>
                <a:latin typeface="Roboto"/>
              </a:rPr>
              <a:t>Начальная форма</a:t>
            </a:r>
            <a:endParaRPr lang="ru-RU" sz="2667" b="1" dirty="0">
              <a:solidFill>
                <a:srgbClr val="ED7D31"/>
              </a:solidFill>
              <a:latin typeface="Roboto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778555" y="4165555"/>
            <a:ext cx="317544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455A64"/>
                </a:solidFill>
                <a:latin typeface="Roboto"/>
              </a:rPr>
              <a:t>Постоянные</a:t>
            </a:r>
            <a:endParaRPr lang="ru-RU" sz="2667" b="1" dirty="0">
              <a:solidFill>
                <a:srgbClr val="455A64"/>
              </a:solidFill>
              <a:latin typeface="Roboto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778555" y="4963653"/>
            <a:ext cx="317544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667" dirty="0">
                <a:solidFill>
                  <a:srgbClr val="455A64"/>
                </a:solidFill>
                <a:latin typeface="Roboto"/>
              </a:rPr>
              <a:t>Непостоянные</a:t>
            </a:r>
            <a:endParaRPr lang="ru-RU" sz="2667" b="1" dirty="0">
              <a:solidFill>
                <a:srgbClr val="455A64"/>
              </a:solidFill>
              <a:latin typeface="Roboto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4368800" y="2703023"/>
            <a:ext cx="376547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Именительный падеж,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7691415" y="2703023"/>
            <a:ext cx="3466360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единственное число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4292303" y="3934385"/>
            <a:ext cx="5804615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Одушевлённость/неодушевлённость,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4254247" y="4363898"/>
            <a:ext cx="5804615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собственное/нарицательное,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8507089" y="4363898"/>
            <a:ext cx="198496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склонение,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10162291" y="4363898"/>
            <a:ext cx="198496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род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7" name="Текст 2"/>
          <p:cNvSpPr txBox="1">
            <a:spLocks/>
          </p:cNvSpPr>
          <p:nvPr/>
        </p:nvSpPr>
        <p:spPr>
          <a:xfrm>
            <a:off x="4368801" y="4951737"/>
            <a:ext cx="1200772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Число,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8" name="Текст 2"/>
          <p:cNvSpPr txBox="1">
            <a:spLocks/>
          </p:cNvSpPr>
          <p:nvPr/>
        </p:nvSpPr>
        <p:spPr>
          <a:xfrm>
            <a:off x="5399459" y="4951737"/>
            <a:ext cx="151540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падеж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4342279" y="1242338"/>
            <a:ext cx="376547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Roboto"/>
              </a:rPr>
              <a:t>Предмет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Roboto"/>
            </a:endParaRPr>
          </a:p>
        </p:txBody>
      </p:sp>
      <p:sp>
        <p:nvSpPr>
          <p:cNvPr id="39" name="Текст 2"/>
          <p:cNvSpPr txBox="1">
            <a:spLocks/>
          </p:cNvSpPr>
          <p:nvPr/>
        </p:nvSpPr>
        <p:spPr>
          <a:xfrm>
            <a:off x="4380335" y="1879685"/>
            <a:ext cx="3765477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Roboto"/>
              </a:rPr>
              <a:t>кто? что? 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  <a:latin typeface="Roboto"/>
            </a:endParaRPr>
          </a:p>
        </p:txBody>
      </p:sp>
      <p:sp>
        <p:nvSpPr>
          <p:cNvPr id="40" name="Текст 2"/>
          <p:cNvSpPr txBox="1">
            <a:spLocks/>
          </p:cNvSpPr>
          <p:nvPr/>
        </p:nvSpPr>
        <p:spPr>
          <a:xfrm>
            <a:off x="4442955" y="5689198"/>
            <a:ext cx="4710143" cy="66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Roboto"/>
              </a:rPr>
              <a:t>Любой член предложения</a:t>
            </a: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6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3" grpId="0"/>
      <p:bldP spid="34" grpId="0"/>
      <p:bldP spid="35" grpId="0"/>
      <p:bldP spid="37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955</Words>
  <Application>Microsoft Office PowerPoint</Application>
  <PresentationFormat>Произвольный</PresentationFormat>
  <Paragraphs>436</Paragraphs>
  <Slides>32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СекретарьУЧ</cp:lastModifiedBy>
  <cp:revision>21</cp:revision>
  <cp:lastPrinted>2023-10-03T08:29:49Z</cp:lastPrinted>
  <dcterms:created xsi:type="dcterms:W3CDTF">2023-10-03T05:10:10Z</dcterms:created>
  <dcterms:modified xsi:type="dcterms:W3CDTF">2023-11-20T01:54:52Z</dcterms:modified>
</cp:coreProperties>
</file>